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51" r:id="rId1"/>
  </p:sldMasterIdLst>
  <p:notesMasterIdLst>
    <p:notesMasterId r:id="rId12"/>
  </p:notesMasterIdLst>
  <p:sldIdLst>
    <p:sldId id="301" r:id="rId2"/>
    <p:sldId id="309" r:id="rId3"/>
    <p:sldId id="303" r:id="rId4"/>
    <p:sldId id="308" r:id="rId5"/>
    <p:sldId id="258" r:id="rId6"/>
    <p:sldId id="260" r:id="rId7"/>
    <p:sldId id="304" r:id="rId8"/>
    <p:sldId id="261" r:id="rId9"/>
    <p:sldId id="264" r:id="rId10"/>
    <p:sldId id="265" r:id="rId11"/>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779" autoAdjust="0"/>
    <p:restoredTop sz="85305" autoAdjust="0"/>
  </p:normalViewPr>
  <p:slideViewPr>
    <p:cSldViewPr>
      <p:cViewPr>
        <p:scale>
          <a:sx n="63" d="100"/>
          <a:sy n="63" d="100"/>
        </p:scale>
        <p:origin x="-1218" y="-17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119" d="100"/>
          <a:sy n="119" d="100"/>
        </p:scale>
        <p:origin x="-2912" y="-10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394" name="Rectangle 1026"/>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0000" tIns="46800" rIns="90000" bIns="46800" numCol="1" anchor="t" anchorCtr="0" compatLnSpc="1">
            <a:prstTxWarp prst="textNoShape">
              <a:avLst/>
            </a:prstTxWarp>
          </a:bodyPr>
          <a:lstStyle>
            <a:lvl1pPr>
              <a:defRPr sz="1200"/>
            </a:lvl1pPr>
          </a:lstStyle>
          <a:p>
            <a:pPr>
              <a:defRPr/>
            </a:pPr>
            <a:endParaRPr lang="en-US"/>
          </a:p>
        </p:txBody>
      </p:sp>
      <p:sp>
        <p:nvSpPr>
          <p:cNvPr id="59395" name="Rectangle 1027"/>
          <p:cNvSpPr>
            <a:spLocks noGrp="1" noChangeArrowheads="1"/>
          </p:cNvSpPr>
          <p:nvPr>
            <p:ph type="dt" idx="1"/>
          </p:nvPr>
        </p:nvSpPr>
        <p:spPr bwMode="auto">
          <a:xfrm>
            <a:off x="3886200" y="0"/>
            <a:ext cx="2971800" cy="457200"/>
          </a:xfrm>
          <a:prstGeom prst="rect">
            <a:avLst/>
          </a:prstGeom>
          <a:noFill/>
          <a:ln>
            <a:noFill/>
          </a:ln>
          <a:effectLst/>
          <a:extLst/>
        </p:spPr>
        <p:txBody>
          <a:bodyPr vert="horz" wrap="square" lIns="90000" tIns="46800" rIns="90000" bIns="46800" numCol="1" anchor="t" anchorCtr="0" compatLnSpc="1">
            <a:prstTxWarp prst="textNoShape">
              <a:avLst/>
            </a:prstTxWarp>
          </a:bodyPr>
          <a:lstStyle>
            <a:lvl1pPr algn="r">
              <a:defRPr sz="1200"/>
            </a:lvl1pPr>
          </a:lstStyle>
          <a:p>
            <a:pPr>
              <a:defRPr/>
            </a:pPr>
            <a:endParaRPr lang="en-US"/>
          </a:p>
        </p:txBody>
      </p:sp>
      <p:sp>
        <p:nvSpPr>
          <p:cNvPr id="21508" name="Rectangle 1028"/>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59397" name="Rectangle 1029"/>
          <p:cNvSpPr>
            <a:spLocks noGrp="1" noChangeArrowheads="1"/>
          </p:cNvSpPr>
          <p:nvPr>
            <p:ph type="body" sz="quarter" idx="3"/>
          </p:nvPr>
        </p:nvSpPr>
        <p:spPr bwMode="auto">
          <a:xfrm>
            <a:off x="914400" y="4343400"/>
            <a:ext cx="5029200" cy="4114800"/>
          </a:xfrm>
          <a:prstGeom prst="rect">
            <a:avLst/>
          </a:prstGeom>
          <a:noFill/>
          <a:ln>
            <a:noFill/>
          </a:ln>
          <a:effectLst/>
          <a:extLst/>
        </p:spPr>
        <p:txBody>
          <a:bodyPr vert="horz" wrap="square" lIns="90000" tIns="46800" rIns="90000" bIns="4680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9398" name="Rectangle 1030"/>
          <p:cNvSpPr>
            <a:spLocks noGrp="1" noChangeArrowheads="1"/>
          </p:cNvSpPr>
          <p:nvPr>
            <p:ph type="ftr" sz="quarter" idx="4"/>
          </p:nvPr>
        </p:nvSpPr>
        <p:spPr bwMode="auto">
          <a:xfrm>
            <a:off x="0" y="8686800"/>
            <a:ext cx="2971800" cy="457200"/>
          </a:xfrm>
          <a:prstGeom prst="rect">
            <a:avLst/>
          </a:prstGeom>
          <a:noFill/>
          <a:ln>
            <a:noFill/>
          </a:ln>
          <a:effectLst/>
          <a:extLst/>
        </p:spPr>
        <p:txBody>
          <a:bodyPr vert="horz" wrap="square" lIns="90000" tIns="46800" rIns="90000" bIns="46800" numCol="1" anchor="b" anchorCtr="0" compatLnSpc="1">
            <a:prstTxWarp prst="textNoShape">
              <a:avLst/>
            </a:prstTxWarp>
          </a:bodyPr>
          <a:lstStyle>
            <a:lvl1pPr>
              <a:defRPr sz="1200"/>
            </a:lvl1pPr>
          </a:lstStyle>
          <a:p>
            <a:pPr>
              <a:defRPr/>
            </a:pPr>
            <a:endParaRPr lang="en-US"/>
          </a:p>
        </p:txBody>
      </p:sp>
      <p:sp>
        <p:nvSpPr>
          <p:cNvPr id="59399" name="Rectangle 1031"/>
          <p:cNvSpPr>
            <a:spLocks noGrp="1" noChangeArrowheads="1"/>
          </p:cNvSpPr>
          <p:nvPr>
            <p:ph type="sldNum" sz="quarter" idx="5"/>
          </p:nvPr>
        </p:nvSpPr>
        <p:spPr bwMode="auto">
          <a:xfrm>
            <a:off x="3886200" y="8686800"/>
            <a:ext cx="2971800" cy="457200"/>
          </a:xfrm>
          <a:prstGeom prst="rect">
            <a:avLst/>
          </a:prstGeom>
          <a:noFill/>
          <a:ln>
            <a:noFill/>
          </a:ln>
          <a:effectLst/>
          <a:extLst/>
        </p:spPr>
        <p:txBody>
          <a:bodyPr vert="horz" wrap="square" lIns="90000" tIns="46800" rIns="90000" bIns="46800" numCol="1" anchor="b" anchorCtr="0" compatLnSpc="1">
            <a:prstTxWarp prst="textNoShape">
              <a:avLst/>
            </a:prstTxWarp>
          </a:bodyPr>
          <a:lstStyle>
            <a:lvl1pPr algn="r">
              <a:defRPr sz="1200"/>
            </a:lvl1pPr>
          </a:lstStyle>
          <a:p>
            <a:pPr>
              <a:defRPr/>
            </a:pPr>
            <a:fld id="{885FB0A3-3EB1-4C7D-896F-DDB05756F5EB}" type="slidenum">
              <a:rPr lang="en-US"/>
              <a:pPr>
                <a:defRPr/>
              </a:pPr>
              <a:t>‹#›</a:t>
            </a:fld>
            <a:endParaRPr lang="en-US"/>
          </a:p>
        </p:txBody>
      </p:sp>
    </p:spTree>
    <p:extLst>
      <p:ext uri="{BB962C8B-B14F-4D97-AF65-F5344CB8AC3E}">
        <p14:creationId xmlns:p14="http://schemas.microsoft.com/office/powerpoint/2010/main" val="205757701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medicinehealth.com/script/main/art.asp?articlekey=25495"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1031"/>
          <p:cNvSpPr>
            <a:spLocks noGrp="1" noChangeArrowheads="1"/>
          </p:cNvSpPr>
          <p:nvPr>
            <p:ph type="sldNum" sz="quarter" idx="5"/>
          </p:nvPr>
        </p:nvSpPr>
        <p:spPr>
          <a:noFill/>
          <a:ln>
            <a:miter lim="800000"/>
            <a:headEnd/>
            <a:tailEnd/>
          </a:ln>
        </p:spPr>
        <p:txBody>
          <a:bodyPr/>
          <a:lstStyle/>
          <a:p>
            <a:fld id="{451A8EE5-6538-444D-8A9B-1E36DB84F956}" type="slidenum">
              <a:rPr lang="en-US" smtClean="0"/>
              <a:pPr/>
              <a:t>1</a:t>
            </a:fld>
            <a:endParaRPr lang="en-US" smtClean="0"/>
          </a:p>
        </p:txBody>
      </p:sp>
      <p:sp>
        <p:nvSpPr>
          <p:cNvPr id="22531" name="Rectangle 2"/>
          <p:cNvSpPr>
            <a:spLocks noGrp="1" noRot="1" noChangeAspect="1" noChangeArrowheads="1" noTextEdit="1"/>
          </p:cNvSpPr>
          <p:nvPr>
            <p:ph type="sldImg"/>
          </p:nvPr>
        </p:nvSpPr>
        <p:spPr>
          <a:solidFill>
            <a:srgbClr val="FFFFFF"/>
          </a:solidFill>
          <a:ln/>
        </p:spPr>
      </p:sp>
      <p:sp>
        <p:nvSpPr>
          <p:cNvPr id="22532" name="Rectangle 3"/>
          <p:cNvSpPr>
            <a:spLocks noGrp="1" noChangeArrowheads="1"/>
          </p:cNvSpPr>
          <p:nvPr>
            <p:ph type="body" idx="1"/>
          </p:nvPr>
        </p:nvSpPr>
        <p:spPr>
          <a:xfrm>
            <a:off x="685800" y="4343400"/>
            <a:ext cx="5486400" cy="4114800"/>
          </a:xfrm>
          <a:solidFill>
            <a:srgbClr val="FFFFFF"/>
          </a:solidFill>
        </p:spPr>
        <p:txBody>
          <a:bodyPr/>
          <a:lstStyle/>
          <a:p>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031"/>
          <p:cNvSpPr>
            <a:spLocks noGrp="1" noChangeArrowheads="1"/>
          </p:cNvSpPr>
          <p:nvPr>
            <p:ph type="sldNum" sz="quarter" idx="5"/>
          </p:nvPr>
        </p:nvSpPr>
        <p:spPr>
          <a:noFill/>
          <a:ln>
            <a:miter lim="800000"/>
            <a:headEnd/>
            <a:tailEnd/>
          </a:ln>
        </p:spPr>
        <p:txBody>
          <a:bodyPr/>
          <a:lstStyle/>
          <a:p>
            <a:fld id="{65DDE9E1-3E1D-49F8-B585-0D6417864200}" type="slidenum">
              <a:rPr lang="en-US" smtClean="0"/>
              <a:pPr/>
              <a:t>10</a:t>
            </a:fld>
            <a:endParaRPr lang="en-US"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p:spPr>
        <p:txBody>
          <a:bodyPr/>
          <a:lstStyle/>
          <a:p>
            <a:r>
              <a:rPr lang="en-US" sz="1200" kern="1200" dirty="0" smtClean="0">
                <a:solidFill>
                  <a:schemeClr val="tx1"/>
                </a:solidFill>
                <a:latin typeface="Times New Roman" panose="02020603050405020304" pitchFamily="18" charset="0"/>
                <a:ea typeface="+mn-ea"/>
                <a:cs typeface="+mn-cs"/>
              </a:rPr>
              <a:t>The Bio-Eye Ocular Implant was released by the US Food and Drug Administration (FDA) in 1989. Today, over 30,000 people worldwide have benefited from this natural alternative, which is now known as the Bio-eye </a:t>
            </a:r>
            <a:r>
              <a:rPr lang="en-US" sz="1200" kern="1200" dirty="0" err="1" smtClean="0">
                <a:solidFill>
                  <a:schemeClr val="tx1"/>
                </a:solidFill>
                <a:latin typeface="Times New Roman" panose="02020603050405020304" pitchFamily="18" charset="0"/>
                <a:ea typeface="+mn-ea"/>
                <a:cs typeface="+mn-cs"/>
              </a:rPr>
              <a:t>hydroxyapatite</a:t>
            </a:r>
            <a:r>
              <a:rPr lang="en-US" sz="1200" kern="1200" dirty="0" smtClean="0">
                <a:solidFill>
                  <a:schemeClr val="tx1"/>
                </a:solidFill>
                <a:latin typeface="Times New Roman" panose="02020603050405020304" pitchFamily="18" charset="0"/>
                <a:ea typeface="+mn-ea"/>
                <a:cs typeface="+mn-cs"/>
              </a:rPr>
              <a:t> ocular implant.</a:t>
            </a:r>
          </a:p>
          <a:p>
            <a:r>
              <a:rPr lang="en-US" sz="1200" kern="1200" dirty="0" smtClean="0">
                <a:solidFill>
                  <a:schemeClr val="tx1"/>
                </a:solidFill>
                <a:latin typeface="Times New Roman" panose="02020603050405020304" pitchFamily="18" charset="0"/>
                <a:ea typeface="+mn-ea"/>
                <a:cs typeface="+mn-cs"/>
              </a:rPr>
              <a:t>In addition to natural eye movement, the Bio-eye ocular implant offers many less obvious benefits. It reduces implant migration and extrusion, which were common with the first-generation implants, and it can prevent drooping of the lower lid by lending support to the artificial eye via a peg connection. These are important benefits that can eliminate the need to choose between further corrective surgery and an unsatisfactory appearance. The benefits of natural movement and fewer long-term problems have made the Bio-eye ocular implant the implant of choice among leading </a:t>
            </a:r>
            <a:r>
              <a:rPr lang="en-US" sz="1200" kern="1200" dirty="0" err="1" smtClean="0">
                <a:solidFill>
                  <a:schemeClr val="tx1"/>
                </a:solidFill>
                <a:latin typeface="Times New Roman" panose="02020603050405020304" pitchFamily="18" charset="0"/>
                <a:ea typeface="+mn-ea"/>
                <a:cs typeface="+mn-cs"/>
              </a:rPr>
              <a:t>oculoplastic</a:t>
            </a:r>
            <a:r>
              <a:rPr lang="en-US" sz="1200" kern="1200" dirty="0" smtClean="0">
                <a:solidFill>
                  <a:schemeClr val="tx1"/>
                </a:solidFill>
                <a:latin typeface="Times New Roman" panose="02020603050405020304" pitchFamily="18" charset="0"/>
                <a:ea typeface="+mn-ea"/>
                <a:cs typeface="+mn-cs"/>
              </a:rPr>
              <a:t> surgeons worldwide.</a:t>
            </a:r>
            <a:endParaRPr lang="en-US" sz="1200" kern="1200" smtClean="0">
              <a:solidFill>
                <a:schemeClr val="tx1"/>
              </a:solidFill>
              <a:latin typeface="Times New Roman" panose="02020603050405020304" pitchFamily="18" charset="0"/>
              <a:ea typeface="+mn-ea"/>
              <a:cs typeface="+mn-cs"/>
            </a:endParaRPr>
          </a:p>
          <a:p>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Times New Roman" panose="02020603050405020304" pitchFamily="18" charset="0"/>
                <a:ea typeface="+mn-ea"/>
                <a:cs typeface="+mn-cs"/>
              </a:rPr>
              <a:t>The skull is the most complex part of the skeleton. It’s protects the brain; supports the organs of vision, hearing, smell, and taste; and provides a foundation for the structures that take air, food, and water into the body. The skull is formed by the </a:t>
            </a:r>
            <a:r>
              <a:rPr lang="en-US" sz="1200" b="1" i="1" kern="1200" dirty="0" smtClean="0">
                <a:solidFill>
                  <a:schemeClr val="tx1"/>
                </a:solidFill>
                <a:latin typeface="Times New Roman" panose="02020603050405020304" pitchFamily="18" charset="0"/>
                <a:ea typeface="+mn-ea"/>
                <a:cs typeface="+mn-cs"/>
              </a:rPr>
              <a:t>cranium</a:t>
            </a:r>
            <a:r>
              <a:rPr lang="en-US" sz="1200" kern="1200" dirty="0" smtClean="0">
                <a:solidFill>
                  <a:schemeClr val="tx1"/>
                </a:solidFill>
                <a:latin typeface="Times New Roman" panose="02020603050405020304" pitchFamily="18" charset="0"/>
                <a:ea typeface="+mn-ea"/>
                <a:cs typeface="+mn-cs"/>
              </a:rPr>
              <a:t> and the </a:t>
            </a:r>
            <a:r>
              <a:rPr lang="en-US" sz="1200" b="1" i="1" kern="1200" dirty="0" smtClean="0">
                <a:solidFill>
                  <a:schemeClr val="tx1"/>
                </a:solidFill>
                <a:latin typeface="Times New Roman" panose="02020603050405020304" pitchFamily="18" charset="0"/>
                <a:ea typeface="+mn-ea"/>
                <a:cs typeface="+mn-cs"/>
              </a:rPr>
              <a:t>facial </a:t>
            </a:r>
            <a:r>
              <a:rPr lang="en-US" sz="1200" kern="1200" dirty="0" smtClean="0">
                <a:solidFill>
                  <a:schemeClr val="tx1"/>
                </a:solidFill>
                <a:latin typeface="Times New Roman" panose="02020603050405020304" pitchFamily="18" charset="0"/>
                <a:ea typeface="+mn-ea"/>
                <a:cs typeface="+mn-cs"/>
              </a:rPr>
              <a:t>bones. These bones contain </a:t>
            </a:r>
            <a:r>
              <a:rPr lang="en-US" sz="1200" b="1" kern="1200" dirty="0" smtClean="0">
                <a:solidFill>
                  <a:schemeClr val="tx1"/>
                </a:solidFill>
                <a:latin typeface="Times New Roman" panose="02020603050405020304" pitchFamily="18" charset="0"/>
                <a:ea typeface="+mn-ea"/>
                <a:cs typeface="+mn-cs"/>
              </a:rPr>
              <a:t>sinuses;</a:t>
            </a:r>
            <a:r>
              <a:rPr lang="en-US" sz="1200" kern="1200" dirty="0" smtClean="0">
                <a:solidFill>
                  <a:schemeClr val="tx1"/>
                </a:solidFill>
                <a:latin typeface="Times New Roman" panose="02020603050405020304" pitchFamily="18" charset="0"/>
                <a:ea typeface="+mn-ea"/>
                <a:cs typeface="+mn-cs"/>
              </a:rPr>
              <a:t> air spaces lined by mucous membranes that reduce the weight of the skull.</a:t>
            </a:r>
          </a:p>
          <a:p>
            <a:endParaRPr lang="en-US" dirty="0"/>
          </a:p>
        </p:txBody>
      </p:sp>
      <p:sp>
        <p:nvSpPr>
          <p:cNvPr id="4" name="Slide Number Placeholder 3"/>
          <p:cNvSpPr>
            <a:spLocks noGrp="1"/>
          </p:cNvSpPr>
          <p:nvPr>
            <p:ph type="sldNum" sz="quarter" idx="10"/>
          </p:nvPr>
        </p:nvSpPr>
        <p:spPr/>
        <p:txBody>
          <a:bodyPr/>
          <a:lstStyle/>
          <a:p>
            <a:pPr>
              <a:defRPr/>
            </a:pPr>
            <a:fld id="{885FB0A3-3EB1-4C7D-896F-DDB05756F5EB}" type="slidenum">
              <a:rPr lang="en-US" smtClean="0"/>
              <a:pPr>
                <a:defRPr/>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1031"/>
          <p:cNvSpPr>
            <a:spLocks noGrp="1" noChangeArrowheads="1"/>
          </p:cNvSpPr>
          <p:nvPr>
            <p:ph type="sldNum" sz="quarter" idx="5"/>
          </p:nvPr>
        </p:nvSpPr>
        <p:spPr>
          <a:noFill/>
          <a:ln>
            <a:miter lim="800000"/>
            <a:headEnd/>
            <a:tailEnd/>
          </a:ln>
        </p:spPr>
        <p:txBody>
          <a:bodyPr/>
          <a:lstStyle/>
          <a:p>
            <a:fld id="{3A3D7EA4-3F22-4214-9CAC-5EF6DA39D611}" type="slidenum">
              <a:rPr lang="en-US" smtClean="0"/>
              <a:pPr/>
              <a:t>3</a:t>
            </a:fld>
            <a:endParaRPr lang="en-US" smtClean="0"/>
          </a:p>
        </p:txBody>
      </p:sp>
      <p:sp>
        <p:nvSpPr>
          <p:cNvPr id="23555" name="Rectangle 1026"/>
          <p:cNvSpPr>
            <a:spLocks noGrp="1" noRot="1" noChangeAspect="1" noChangeArrowheads="1" noTextEdit="1"/>
          </p:cNvSpPr>
          <p:nvPr>
            <p:ph type="sldImg"/>
          </p:nvPr>
        </p:nvSpPr>
        <p:spPr>
          <a:ln/>
        </p:spPr>
      </p:sp>
      <p:sp>
        <p:nvSpPr>
          <p:cNvPr id="23556" name="Rectangle 1027"/>
          <p:cNvSpPr>
            <a:spLocks noGrp="1" noChangeArrowheads="1"/>
          </p:cNvSpPr>
          <p:nvPr>
            <p:ph type="body" idx="1"/>
          </p:nvPr>
        </p:nvSpPr>
        <p:spPr>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Times New Roman" panose="02020603050405020304" pitchFamily="18" charset="0"/>
                <a:ea typeface="+mn-ea"/>
                <a:cs typeface="+mn-cs"/>
              </a:rPr>
              <a:t>The cranium protects the brain and is composed of eight bones. These bones are separated from each other by immovable joints called </a:t>
            </a:r>
            <a:r>
              <a:rPr lang="en-US" sz="1200" b="1" kern="1200" dirty="0" smtClean="0">
                <a:solidFill>
                  <a:schemeClr val="tx1"/>
                </a:solidFill>
                <a:latin typeface="Times New Roman" panose="02020603050405020304" pitchFamily="18" charset="0"/>
                <a:ea typeface="+mn-ea"/>
                <a:cs typeface="+mn-cs"/>
              </a:rPr>
              <a:t>sutures. </a:t>
            </a:r>
            <a:r>
              <a:rPr lang="en-US" sz="1200" kern="1200" dirty="0" smtClean="0">
                <a:solidFill>
                  <a:schemeClr val="tx1"/>
                </a:solidFill>
                <a:latin typeface="Times New Roman" panose="02020603050405020304" pitchFamily="18" charset="0"/>
                <a:ea typeface="+mn-ea"/>
                <a:cs typeface="+mn-cs"/>
              </a:rPr>
              <a:t>The cranium is composed </a:t>
            </a:r>
            <a:r>
              <a:rPr lang="en-US" sz="1200" kern="1200" dirty="0" err="1" smtClean="0">
                <a:solidFill>
                  <a:schemeClr val="tx1"/>
                </a:solidFill>
                <a:latin typeface="Times New Roman" panose="02020603050405020304" pitchFamily="18" charset="0"/>
                <a:ea typeface="+mn-ea"/>
                <a:cs typeface="+mn-cs"/>
              </a:rPr>
              <a:t>ofthe</a:t>
            </a:r>
            <a:r>
              <a:rPr lang="en-US" sz="1200" kern="1200" dirty="0" smtClean="0">
                <a:solidFill>
                  <a:schemeClr val="tx1"/>
                </a:solidFill>
                <a:latin typeface="Times New Roman" panose="02020603050405020304" pitchFamily="18" charset="0"/>
                <a:ea typeface="+mn-ea"/>
                <a:cs typeface="+mn-cs"/>
              </a:rPr>
              <a:t> frontal bone, two parietal bones, one occipital bone, two temporal bones, one sphenoid bone, and one </a:t>
            </a:r>
            <a:r>
              <a:rPr lang="en-US" sz="1200" kern="1200" dirty="0" err="1" smtClean="0">
                <a:solidFill>
                  <a:schemeClr val="tx1"/>
                </a:solidFill>
                <a:latin typeface="Times New Roman" panose="02020603050405020304" pitchFamily="18" charset="0"/>
                <a:ea typeface="+mn-ea"/>
                <a:cs typeface="+mn-cs"/>
              </a:rPr>
              <a:t>ethmoid</a:t>
            </a:r>
            <a:r>
              <a:rPr lang="en-US" sz="1200" kern="1200" dirty="0" smtClean="0">
                <a:solidFill>
                  <a:schemeClr val="tx1"/>
                </a:solidFill>
                <a:latin typeface="Times New Roman" panose="02020603050405020304" pitchFamily="18" charset="0"/>
                <a:ea typeface="+mn-ea"/>
                <a:cs typeface="+mn-cs"/>
              </a:rPr>
              <a:t> bone.</a:t>
            </a:r>
          </a:p>
          <a:p>
            <a:endParaRPr lang="en-US" dirty="0" smtClean="0">
              <a:latin typeface="Times"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Times New Roman" panose="02020603050405020304" pitchFamily="18" charset="0"/>
                <a:ea typeface="+mn-ea"/>
                <a:cs typeface="+mn-cs"/>
              </a:rPr>
              <a:t>The body has an </a:t>
            </a:r>
            <a:r>
              <a:rPr lang="en-US" sz="1200" b="1" kern="1200" dirty="0" smtClean="0">
                <a:solidFill>
                  <a:schemeClr val="tx1"/>
                </a:solidFill>
                <a:latin typeface="Times New Roman" panose="02020603050405020304" pitchFamily="18" charset="0"/>
                <a:ea typeface="+mn-ea"/>
                <a:cs typeface="+mn-cs"/>
              </a:rPr>
              <a:t>alveolar process</a:t>
            </a:r>
            <a:r>
              <a:rPr lang="en-US" sz="1200" kern="1200" dirty="0" smtClean="0">
                <a:solidFill>
                  <a:schemeClr val="tx1"/>
                </a:solidFill>
                <a:latin typeface="Times New Roman" panose="02020603050405020304" pitchFamily="18" charset="0"/>
                <a:ea typeface="+mn-ea"/>
                <a:cs typeface="+mn-cs"/>
              </a:rPr>
              <a:t>, </a:t>
            </a:r>
            <a:r>
              <a:rPr lang="en-US" sz="1200" kern="1200" dirty="0" err="1" smtClean="0">
                <a:solidFill>
                  <a:schemeClr val="tx1"/>
                </a:solidFill>
                <a:latin typeface="Times New Roman" panose="02020603050405020304" pitchFamily="18" charset="0"/>
                <a:ea typeface="+mn-ea"/>
                <a:cs typeface="+mn-cs"/>
              </a:rPr>
              <a:t>whichcontains</a:t>
            </a:r>
            <a:r>
              <a:rPr lang="en-US" sz="1200" kern="1200" dirty="0" smtClean="0">
                <a:solidFill>
                  <a:schemeClr val="tx1"/>
                </a:solidFill>
                <a:latin typeface="Times New Roman" panose="02020603050405020304" pitchFamily="18" charset="0"/>
                <a:ea typeface="+mn-ea"/>
                <a:cs typeface="+mn-cs"/>
              </a:rPr>
              <a:t> tooth sockets for 16 teeth. Superior to the left </a:t>
            </a:r>
            <a:r>
              <a:rPr lang="en-US" sz="1200" kern="1200" dirty="0" err="1" smtClean="0">
                <a:solidFill>
                  <a:schemeClr val="tx1"/>
                </a:solidFill>
                <a:latin typeface="Times New Roman" panose="02020603050405020304" pitchFamily="18" charset="0"/>
                <a:ea typeface="+mn-ea"/>
                <a:cs typeface="+mn-cs"/>
              </a:rPr>
              <a:t>andright</a:t>
            </a:r>
            <a:r>
              <a:rPr lang="en-US" sz="1200" kern="1200" dirty="0" smtClean="0">
                <a:solidFill>
                  <a:schemeClr val="tx1"/>
                </a:solidFill>
                <a:latin typeface="Times New Roman" panose="02020603050405020304" pitchFamily="18" charset="0"/>
                <a:ea typeface="+mn-ea"/>
                <a:cs typeface="+mn-cs"/>
              </a:rPr>
              <a:t> angle of the mandible are upright projections </a:t>
            </a:r>
            <a:r>
              <a:rPr lang="en-US" sz="1200" kern="1200" dirty="0" err="1" smtClean="0">
                <a:solidFill>
                  <a:schemeClr val="tx1"/>
                </a:solidFill>
                <a:latin typeface="Times New Roman" panose="02020603050405020304" pitchFamily="18" charset="0"/>
                <a:ea typeface="+mn-ea"/>
                <a:cs typeface="+mn-cs"/>
              </a:rPr>
              <a:t>called</a:t>
            </a:r>
            <a:r>
              <a:rPr lang="en-US" sz="1200" i="1" kern="1200" dirty="0" err="1" smtClean="0">
                <a:solidFill>
                  <a:schemeClr val="tx1"/>
                </a:solidFill>
                <a:latin typeface="Times New Roman" panose="02020603050405020304" pitchFamily="18" charset="0"/>
                <a:ea typeface="+mn-ea"/>
                <a:cs typeface="+mn-cs"/>
              </a:rPr>
              <a:t>rami</a:t>
            </a:r>
            <a:r>
              <a:rPr lang="en-US" sz="1200" kern="1200" dirty="0" smtClean="0">
                <a:solidFill>
                  <a:schemeClr val="tx1"/>
                </a:solidFill>
                <a:latin typeface="Times New Roman" panose="02020603050405020304" pitchFamily="18" charset="0"/>
                <a:ea typeface="+mn-ea"/>
                <a:cs typeface="+mn-cs"/>
              </a:rPr>
              <a:t>. Each </a:t>
            </a:r>
            <a:r>
              <a:rPr lang="en-US" sz="1200" kern="1200" dirty="0" err="1" smtClean="0">
                <a:solidFill>
                  <a:schemeClr val="tx1"/>
                </a:solidFill>
                <a:latin typeface="Times New Roman" panose="02020603050405020304" pitchFamily="18" charset="0"/>
                <a:ea typeface="+mn-ea"/>
                <a:cs typeface="+mn-cs"/>
              </a:rPr>
              <a:t>ramus</a:t>
            </a:r>
            <a:r>
              <a:rPr lang="en-US" sz="1200" kern="1200" dirty="0" smtClean="0">
                <a:solidFill>
                  <a:schemeClr val="tx1"/>
                </a:solidFill>
                <a:latin typeface="Times New Roman" panose="02020603050405020304" pitchFamily="18" charset="0"/>
                <a:ea typeface="+mn-ea"/>
                <a:cs typeface="+mn-cs"/>
              </a:rPr>
              <a:t> has the following:</a:t>
            </a:r>
          </a:p>
          <a:p>
            <a:pPr lvl="0"/>
            <a:r>
              <a:rPr lang="en-US" sz="1200" b="1" kern="1200" dirty="0" err="1" smtClean="0">
                <a:solidFill>
                  <a:schemeClr val="tx1"/>
                </a:solidFill>
                <a:latin typeface="Times New Roman" panose="02020603050405020304" pitchFamily="18" charset="0"/>
                <a:ea typeface="+mn-ea"/>
                <a:cs typeface="+mn-cs"/>
              </a:rPr>
              <a:t>mandibular</a:t>
            </a:r>
            <a:r>
              <a:rPr lang="en-US" sz="1200" b="1" kern="1200" dirty="0" smtClean="0">
                <a:solidFill>
                  <a:schemeClr val="tx1"/>
                </a:solidFill>
                <a:latin typeface="Times New Roman" panose="02020603050405020304" pitchFamily="18" charset="0"/>
                <a:ea typeface="+mn-ea"/>
                <a:cs typeface="+mn-cs"/>
              </a:rPr>
              <a:t> </a:t>
            </a:r>
            <a:r>
              <a:rPr lang="en-US" sz="1200" b="1" kern="1200" dirty="0" err="1" smtClean="0">
                <a:solidFill>
                  <a:schemeClr val="tx1"/>
                </a:solidFill>
                <a:latin typeface="Times New Roman" panose="02020603050405020304" pitchFamily="18" charset="0"/>
                <a:ea typeface="+mn-ea"/>
                <a:cs typeface="+mn-cs"/>
              </a:rPr>
              <a:t>condyle</a:t>
            </a:r>
            <a:r>
              <a:rPr lang="en-US" sz="1200" kern="1200" dirty="0" smtClean="0">
                <a:solidFill>
                  <a:schemeClr val="tx1"/>
                </a:solidFill>
                <a:latin typeface="Times New Roman" panose="02020603050405020304" pitchFamily="18" charset="0"/>
                <a:ea typeface="+mn-ea"/>
                <a:cs typeface="+mn-cs"/>
              </a:rPr>
              <a:t>, which articulates with a temporal bone;</a:t>
            </a:r>
          </a:p>
          <a:p>
            <a:pPr lvl="0"/>
            <a:r>
              <a:rPr lang="en-US" sz="1200" b="1" kern="1200" dirty="0" err="1" smtClean="0">
                <a:solidFill>
                  <a:schemeClr val="tx1"/>
                </a:solidFill>
                <a:latin typeface="Times New Roman" panose="02020603050405020304" pitchFamily="18" charset="0"/>
                <a:ea typeface="+mn-ea"/>
                <a:cs typeface="+mn-cs"/>
              </a:rPr>
              <a:t>coronoid</a:t>
            </a:r>
            <a:r>
              <a:rPr lang="en-US" sz="1200" b="1" kern="1200" dirty="0" smtClean="0">
                <a:solidFill>
                  <a:schemeClr val="tx1"/>
                </a:solidFill>
                <a:latin typeface="Times New Roman" panose="02020603050405020304" pitchFamily="18" charset="0"/>
                <a:ea typeface="+mn-ea"/>
                <a:cs typeface="+mn-cs"/>
              </a:rPr>
              <a:t> process</a:t>
            </a:r>
            <a:r>
              <a:rPr lang="en-US" sz="1200" kern="1200" dirty="0" smtClean="0">
                <a:solidFill>
                  <a:schemeClr val="tx1"/>
                </a:solidFill>
                <a:latin typeface="Times New Roman" panose="02020603050405020304" pitchFamily="18" charset="0"/>
                <a:ea typeface="+mn-ea"/>
                <a:cs typeface="+mn-cs"/>
              </a:rPr>
              <a:t>, which serves as a place of attachment for the muscles used for chewing.</a:t>
            </a:r>
          </a:p>
          <a:p>
            <a:endParaRPr lang="en-US" dirty="0"/>
          </a:p>
        </p:txBody>
      </p:sp>
      <p:sp>
        <p:nvSpPr>
          <p:cNvPr id="4" name="Slide Number Placeholder 3"/>
          <p:cNvSpPr>
            <a:spLocks noGrp="1"/>
          </p:cNvSpPr>
          <p:nvPr>
            <p:ph type="sldNum" sz="quarter" idx="10"/>
          </p:nvPr>
        </p:nvSpPr>
        <p:spPr/>
        <p:txBody>
          <a:bodyPr/>
          <a:lstStyle/>
          <a:p>
            <a:pPr>
              <a:defRPr/>
            </a:pPr>
            <a:fld id="{885FB0A3-3EB1-4C7D-896F-DDB05756F5EB}" type="slidenum">
              <a:rPr lang="en-US" smtClean="0"/>
              <a:pPr>
                <a:defRPr/>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1031"/>
          <p:cNvSpPr>
            <a:spLocks noGrp="1" noChangeArrowheads="1"/>
          </p:cNvSpPr>
          <p:nvPr>
            <p:ph type="sldNum" sz="quarter" idx="5"/>
          </p:nvPr>
        </p:nvSpPr>
        <p:spPr>
          <a:noFill/>
          <a:ln>
            <a:miter lim="800000"/>
            <a:headEnd/>
            <a:tailEnd/>
          </a:ln>
        </p:spPr>
        <p:txBody>
          <a:bodyPr/>
          <a:lstStyle/>
          <a:p>
            <a:fld id="{0646C363-A12B-4B0D-A539-473E8966EF44}" type="slidenum">
              <a:rPr lang="en-US" smtClean="0"/>
              <a:pPr/>
              <a:t>5</a:t>
            </a:fld>
            <a:endParaRPr lang="en-US" smtClean="0"/>
          </a:p>
        </p:txBody>
      </p:sp>
      <p:sp>
        <p:nvSpPr>
          <p:cNvPr id="24579" name="Rectangle 1026"/>
          <p:cNvSpPr>
            <a:spLocks noGrp="1" noRot="1" noChangeAspect="1" noChangeArrowheads="1" noTextEdit="1"/>
          </p:cNvSpPr>
          <p:nvPr>
            <p:ph type="sldImg"/>
          </p:nvPr>
        </p:nvSpPr>
        <p:spPr>
          <a:ln/>
        </p:spPr>
      </p:sp>
      <p:sp>
        <p:nvSpPr>
          <p:cNvPr id="24580" name="Rectangle 1027"/>
          <p:cNvSpPr>
            <a:spLocks noGrp="1" noChangeArrowheads="1"/>
          </p:cNvSpPr>
          <p:nvPr>
            <p:ph type="body" idx="1"/>
          </p:nvPr>
        </p:nvSpPr>
        <p:spPr>
          <a:noFill/>
        </p:spPr>
        <p:txBody>
          <a:bodyPr/>
          <a:lstStyle/>
          <a:p>
            <a:r>
              <a:rPr lang="en-US" sz="1200" b="1" kern="1200" dirty="0" smtClean="0">
                <a:solidFill>
                  <a:schemeClr val="tx1"/>
                </a:solidFill>
                <a:latin typeface="Times New Roman" panose="02020603050405020304" pitchFamily="18" charset="0"/>
                <a:ea typeface="+mn-ea"/>
                <a:cs typeface="+mn-cs"/>
              </a:rPr>
              <a:t> </a:t>
            </a:r>
            <a:r>
              <a:rPr lang="en-US" sz="1000" b="1" u="sng" kern="1200" dirty="0" smtClean="0">
                <a:solidFill>
                  <a:schemeClr val="tx1"/>
                </a:solidFill>
                <a:latin typeface="Times New Roman" panose="02020603050405020304" pitchFamily="18" charset="0"/>
                <a:ea typeface="+mn-ea"/>
                <a:cs typeface="+mn-cs"/>
              </a:rPr>
              <a:t>Soft Tissue Injuries</a:t>
            </a:r>
            <a:r>
              <a:rPr lang="en-US" sz="1000" u="sng" kern="1200" dirty="0" smtClean="0">
                <a:solidFill>
                  <a:schemeClr val="tx1"/>
                </a:solidFill>
                <a:latin typeface="Times New Roman" panose="02020603050405020304" pitchFamily="18" charset="0"/>
                <a:ea typeface="+mn-ea"/>
                <a:cs typeface="+mn-cs"/>
              </a:rPr>
              <a:t> </a:t>
            </a:r>
            <a:r>
              <a:rPr lang="en-US" sz="1000" kern="1200" dirty="0" smtClean="0">
                <a:solidFill>
                  <a:schemeClr val="tx1"/>
                </a:solidFill>
                <a:latin typeface="Times New Roman" panose="02020603050405020304" pitchFamily="18" charset="0"/>
                <a:ea typeface="+mn-ea"/>
                <a:cs typeface="+mn-cs"/>
              </a:rPr>
              <a:t>comprise of injuries to the soft tissues i.e. skin, sub-</a:t>
            </a:r>
            <a:r>
              <a:rPr lang="en-US" sz="1000" kern="1200" dirty="0" err="1" smtClean="0">
                <a:solidFill>
                  <a:schemeClr val="tx1"/>
                </a:solidFill>
                <a:latin typeface="Times New Roman" panose="02020603050405020304" pitchFamily="18" charset="0"/>
                <a:ea typeface="+mn-ea"/>
                <a:cs typeface="+mn-cs"/>
              </a:rPr>
              <a:t>cutaneous</a:t>
            </a:r>
            <a:r>
              <a:rPr lang="en-US" sz="1000" kern="1200" dirty="0" smtClean="0">
                <a:solidFill>
                  <a:schemeClr val="tx1"/>
                </a:solidFill>
                <a:latin typeface="Times New Roman" panose="02020603050405020304" pitchFamily="18" charset="0"/>
                <a:ea typeface="+mn-ea"/>
                <a:cs typeface="+mn-cs"/>
              </a:rPr>
              <a:t> tissues, fat, muscles, nerves, blood vessels, ligaments, tendons, cartilage, hair and mucous membrane in any part of the body. </a:t>
            </a:r>
            <a:r>
              <a:rPr lang="en-US" sz="1200" b="1" u="sng" kern="1200" dirty="0" smtClean="0">
                <a:solidFill>
                  <a:schemeClr val="tx1"/>
                </a:solidFill>
                <a:latin typeface="Times New Roman" panose="02020603050405020304" pitchFamily="18" charset="0"/>
                <a:ea typeface="+mn-ea"/>
                <a:cs typeface="+mn-cs"/>
              </a:rPr>
              <a:t>A fracture </a:t>
            </a:r>
            <a:r>
              <a:rPr lang="en-US" sz="1200" kern="1200" dirty="0" smtClean="0">
                <a:solidFill>
                  <a:schemeClr val="tx1"/>
                </a:solidFill>
                <a:latin typeface="Times New Roman" panose="02020603050405020304" pitchFamily="18" charset="0"/>
                <a:ea typeface="+mn-ea"/>
                <a:cs typeface="+mn-cs"/>
              </a:rPr>
              <a:t>is a broken bone. Facial fracture refers to any </a:t>
            </a:r>
            <a:r>
              <a:rPr lang="en-US" sz="1200" u="sng" kern="1200" dirty="0" smtClean="0">
                <a:solidFill>
                  <a:schemeClr val="tx1"/>
                </a:solidFill>
                <a:latin typeface="Times New Roman" panose="02020603050405020304" pitchFamily="18" charset="0"/>
                <a:ea typeface="+mn-ea"/>
                <a:cs typeface="+mn-cs"/>
                <a:hlinkClick r:id="rId3"/>
              </a:rPr>
              <a:t>injury</a:t>
            </a:r>
            <a:r>
              <a:rPr lang="en-US" sz="1200" kern="1200" dirty="0" smtClean="0">
                <a:solidFill>
                  <a:schemeClr val="tx1"/>
                </a:solidFill>
                <a:latin typeface="Times New Roman" panose="02020603050405020304" pitchFamily="18" charset="0"/>
                <a:ea typeface="+mn-ea"/>
                <a:cs typeface="+mn-cs"/>
              </a:rPr>
              <a:t> that results in a broken bone or bones of the face. Many situations can cause facial fractures. </a:t>
            </a:r>
            <a:r>
              <a:rPr lang="en-US" sz="1200" b="1" u="sng" kern="1200" dirty="0" smtClean="0">
                <a:solidFill>
                  <a:schemeClr val="tx1"/>
                </a:solidFill>
                <a:latin typeface="Times New Roman" panose="02020603050405020304" pitchFamily="18" charset="0"/>
                <a:ea typeface="+mn-ea"/>
                <a:cs typeface="+mn-cs"/>
              </a:rPr>
              <a:t>Eye diseases </a:t>
            </a:r>
            <a:r>
              <a:rPr lang="en-US" sz="1200" kern="1200" dirty="0" smtClean="0">
                <a:solidFill>
                  <a:schemeClr val="tx1"/>
                </a:solidFill>
                <a:latin typeface="Times New Roman" panose="02020603050405020304" pitchFamily="18" charset="0"/>
                <a:ea typeface="+mn-ea"/>
                <a:cs typeface="+mn-cs"/>
              </a:rPr>
              <a:t>frequently cause damage to the eye. For example, </a:t>
            </a:r>
            <a:r>
              <a:rPr lang="en-US" sz="1200" b="1" kern="1200" dirty="0" smtClean="0">
                <a:solidFill>
                  <a:schemeClr val="tx1"/>
                </a:solidFill>
                <a:latin typeface="Times New Roman" panose="02020603050405020304" pitchFamily="18" charset="0"/>
                <a:ea typeface="+mn-ea"/>
                <a:cs typeface="+mn-cs"/>
              </a:rPr>
              <a:t>corneal dystrophies</a:t>
            </a:r>
            <a:r>
              <a:rPr lang="en-US" sz="1200" kern="1200" dirty="0" smtClean="0">
                <a:solidFill>
                  <a:schemeClr val="tx1"/>
                </a:solidFill>
                <a:latin typeface="Times New Roman" panose="02020603050405020304" pitchFamily="18" charset="0"/>
                <a:ea typeface="+mn-ea"/>
                <a:cs typeface="+mn-cs"/>
              </a:rPr>
              <a:t> cause the layers of the cornea to cloud over, damaging the cornea and blurring vision. Other diseases damage the inside of the eye, such as glaucoma. Glaucoma results when high pressures inside the eye cause damage to the optic nerve. Glaucoma not only damages the eye but vision as well. Some types of eye damage result from injuries, either on the job or at home. </a:t>
            </a:r>
            <a:r>
              <a:rPr lang="en-US" sz="1200" b="1" u="sng" kern="1200" dirty="0" smtClean="0">
                <a:solidFill>
                  <a:schemeClr val="tx1"/>
                </a:solidFill>
                <a:latin typeface="Times New Roman" panose="02020603050405020304" pitchFamily="18" charset="0"/>
                <a:ea typeface="+mn-ea"/>
                <a:cs typeface="+mn-cs"/>
              </a:rPr>
              <a:t>injury</a:t>
            </a:r>
            <a:r>
              <a:rPr lang="en-US" sz="1200" kern="1200" dirty="0" smtClean="0">
                <a:solidFill>
                  <a:schemeClr val="tx1"/>
                </a:solidFill>
                <a:latin typeface="Times New Roman" panose="02020603050405020304" pitchFamily="18" charset="0"/>
                <a:ea typeface="+mn-ea"/>
                <a:cs typeface="+mn-cs"/>
              </a:rPr>
              <a:t> involve being hit in the eye with an object, which may cause swelling and bleeding inside the eye.</a:t>
            </a:r>
            <a:endParaRPr lang="en-US" sz="1000" kern="1200" dirty="0" smtClean="0">
              <a:solidFill>
                <a:schemeClr val="tx1"/>
              </a:solidFill>
              <a:latin typeface="Times New Roman" panose="02020603050405020304" pitchFamily="18" charset="0"/>
              <a:ea typeface="+mn-ea"/>
              <a:cs typeface="+mn-cs"/>
            </a:endParaRPr>
          </a:p>
          <a:p>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1031"/>
          <p:cNvSpPr>
            <a:spLocks noGrp="1" noChangeArrowheads="1"/>
          </p:cNvSpPr>
          <p:nvPr>
            <p:ph type="sldNum" sz="quarter" idx="5"/>
          </p:nvPr>
        </p:nvSpPr>
        <p:spPr>
          <a:noFill/>
          <a:ln>
            <a:miter lim="800000"/>
            <a:headEnd/>
            <a:tailEnd/>
          </a:ln>
        </p:spPr>
        <p:txBody>
          <a:bodyPr/>
          <a:lstStyle/>
          <a:p>
            <a:fld id="{FA75EFB1-15CC-45EA-AFF2-5541DBFCA79A}" type="slidenum">
              <a:rPr lang="en-US" smtClean="0"/>
              <a:pPr/>
              <a:t>6</a:t>
            </a:fld>
            <a:endParaRPr lang="en-US" smtClean="0"/>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Times New Roman" panose="02020603050405020304" pitchFamily="18" charset="0"/>
                <a:ea typeface="+mn-ea"/>
                <a:cs typeface="+mn-cs"/>
              </a:rPr>
              <a:t>When an eye is removed, an ocular implant is used to replace the area in the orbit (bony cavity) that was occupied by the eye. This spherical implant maintains the natural structure of the orbit and provides support for the artificial eye. The implant itself is not visible however. An artificial eye is used to restore the natural appearance of the eye and surrounding tissues, and is the visible part of the surgical changes to the socket.</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Times New Roman" panose="02020603050405020304" pitchFamily="18" charset="0"/>
                <a:ea typeface="+mn-ea"/>
                <a:cs typeface="+mn-cs"/>
              </a:rPr>
              <a:t>The first-generation implants were a major improvement for those wearing an artificial eye, but they were unable to deliver natural movement to the artificial eye. This lack of movement was a major obstacle to restoring a natural appearance, which made the adjustment to wearing an artificial eye much more difficult. </a:t>
            </a:r>
          </a:p>
          <a:p>
            <a:pPr>
              <a:buFontTx/>
              <a:buNone/>
            </a:pPr>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1031"/>
          <p:cNvSpPr>
            <a:spLocks noGrp="1" noChangeArrowheads="1"/>
          </p:cNvSpPr>
          <p:nvPr>
            <p:ph type="sldNum" sz="quarter" idx="5"/>
          </p:nvPr>
        </p:nvSpPr>
        <p:spPr>
          <a:noFill/>
          <a:ln>
            <a:miter lim="800000"/>
            <a:headEnd/>
            <a:tailEnd/>
          </a:ln>
        </p:spPr>
        <p:txBody>
          <a:bodyPr/>
          <a:lstStyle/>
          <a:p>
            <a:fld id="{18D0A59F-55ED-400A-A120-D5FE1810FB4E}" type="slidenum">
              <a:rPr lang="en-US" smtClean="0"/>
              <a:pPr/>
              <a:t>7</a:t>
            </a:fld>
            <a:endParaRPr lang="en-US" smtClean="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p:spPr>
        <p:txBody>
          <a:bodyPr/>
          <a:lstStyle/>
          <a:p>
            <a:r>
              <a:rPr lang="en-US" sz="1200" b="1" kern="1200" dirty="0" smtClean="0">
                <a:solidFill>
                  <a:schemeClr val="tx1"/>
                </a:solidFill>
                <a:latin typeface="Times New Roman" panose="02020603050405020304" pitchFamily="18" charset="0"/>
                <a:ea typeface="+mn-ea"/>
                <a:cs typeface="+mn-cs"/>
              </a:rPr>
              <a:t>Evisceration</a:t>
            </a:r>
            <a:endParaRPr lang="en-US" sz="1200" kern="1200" dirty="0" smtClean="0">
              <a:solidFill>
                <a:schemeClr val="tx1"/>
              </a:solidFill>
              <a:latin typeface="Times New Roman" panose="02020603050405020304" pitchFamily="18" charset="0"/>
              <a:ea typeface="+mn-ea"/>
              <a:cs typeface="+mn-cs"/>
            </a:endParaRPr>
          </a:p>
          <a:p>
            <a:r>
              <a:rPr lang="en-US" sz="1200" kern="1200" dirty="0" smtClean="0">
                <a:solidFill>
                  <a:schemeClr val="tx1"/>
                </a:solidFill>
                <a:latin typeface="Times New Roman" panose="02020603050405020304" pitchFamily="18" charset="0"/>
                <a:ea typeface="+mn-ea"/>
                <a:cs typeface="+mn-cs"/>
              </a:rPr>
              <a:t>It involves the removal of the contents of the globe leaving in place the sclera and sometimes the cornea. A loss of volume results from its removal. The mobility of the eviscerated globe implant is excellent, since the extra ocular muscles are intact.</a:t>
            </a:r>
          </a:p>
          <a:p>
            <a:r>
              <a:rPr lang="en-US" sz="1200" kern="1200" dirty="0" smtClean="0">
                <a:solidFill>
                  <a:schemeClr val="tx1"/>
                </a:solidFill>
                <a:latin typeface="Times New Roman" panose="02020603050405020304" pitchFamily="18" charset="0"/>
                <a:ea typeface="+mn-ea"/>
                <a:cs typeface="+mn-cs"/>
              </a:rPr>
              <a:t> </a:t>
            </a:r>
            <a:r>
              <a:rPr lang="en-US" sz="1200" b="1" kern="1200" dirty="0" smtClean="0">
                <a:solidFill>
                  <a:schemeClr val="tx1"/>
                </a:solidFill>
                <a:latin typeface="Times New Roman" panose="02020603050405020304" pitchFamily="18" charset="0"/>
                <a:ea typeface="+mn-ea"/>
                <a:cs typeface="+mn-cs"/>
              </a:rPr>
              <a:t> </a:t>
            </a:r>
            <a:r>
              <a:rPr lang="en-US" sz="1200" b="1" kern="1200" dirty="0" err="1" smtClean="0">
                <a:solidFill>
                  <a:schemeClr val="tx1"/>
                </a:solidFill>
                <a:latin typeface="Times New Roman" panose="02020603050405020304" pitchFamily="18" charset="0"/>
                <a:ea typeface="+mn-ea"/>
                <a:cs typeface="+mn-cs"/>
              </a:rPr>
              <a:t>Enucleation</a:t>
            </a:r>
            <a:endParaRPr lang="en-US" sz="1200" kern="1200" dirty="0" smtClean="0">
              <a:solidFill>
                <a:schemeClr val="tx1"/>
              </a:solidFill>
              <a:latin typeface="Times New Roman" panose="02020603050405020304" pitchFamily="18" charset="0"/>
              <a:ea typeface="+mn-ea"/>
              <a:cs typeface="+mn-cs"/>
            </a:endParaRPr>
          </a:p>
          <a:p>
            <a:r>
              <a:rPr lang="en-US" sz="1200" kern="1200" dirty="0" smtClean="0">
                <a:solidFill>
                  <a:schemeClr val="tx1"/>
                </a:solidFill>
                <a:latin typeface="Times New Roman" panose="02020603050405020304" pitchFamily="18" charset="0"/>
                <a:ea typeface="+mn-ea"/>
                <a:cs typeface="+mn-cs"/>
              </a:rPr>
              <a:t>It is the surgical removal of the eyeball after the eye muscles and the optic nerve has been severed. Adequate space is created for fabricating the ocular prosthesis.</a:t>
            </a:r>
          </a:p>
          <a:p>
            <a:r>
              <a:rPr lang="en-US" sz="1200" b="1" kern="1200" dirty="0" err="1" smtClean="0">
                <a:solidFill>
                  <a:schemeClr val="tx1"/>
                </a:solidFill>
                <a:latin typeface="Times New Roman" panose="02020603050405020304" pitchFamily="18" charset="0"/>
                <a:ea typeface="+mn-ea"/>
                <a:cs typeface="+mn-cs"/>
              </a:rPr>
              <a:t>Exenteration</a:t>
            </a:r>
            <a:endParaRPr lang="en-US" sz="1200" kern="1200" dirty="0" smtClean="0">
              <a:solidFill>
                <a:schemeClr val="tx1"/>
              </a:solidFill>
              <a:latin typeface="Times New Roman" panose="02020603050405020304" pitchFamily="18" charset="0"/>
              <a:ea typeface="+mn-ea"/>
              <a:cs typeface="+mn-cs"/>
            </a:endParaRPr>
          </a:p>
          <a:p>
            <a:r>
              <a:rPr lang="en-US" sz="1200" kern="1200" dirty="0" smtClean="0">
                <a:solidFill>
                  <a:schemeClr val="tx1"/>
                </a:solidFill>
                <a:latin typeface="Times New Roman" panose="02020603050405020304" pitchFamily="18" charset="0"/>
                <a:ea typeface="+mn-ea"/>
                <a:cs typeface="+mn-cs"/>
              </a:rPr>
              <a:t>It is the removal of the entire contents of the orbit, including the extra ocular muscles. The eyelids may or may not be involved. </a:t>
            </a:r>
            <a:r>
              <a:rPr lang="en-US" sz="1200" kern="1200" dirty="0" err="1" smtClean="0">
                <a:solidFill>
                  <a:schemeClr val="tx1"/>
                </a:solidFill>
                <a:latin typeface="Times New Roman" panose="02020603050405020304" pitchFamily="18" charset="0"/>
                <a:ea typeface="+mn-ea"/>
                <a:cs typeface="+mn-cs"/>
              </a:rPr>
              <a:t>Exenteration</a:t>
            </a:r>
            <a:r>
              <a:rPr lang="en-US" sz="1200" kern="1200" dirty="0" smtClean="0">
                <a:solidFill>
                  <a:schemeClr val="tx1"/>
                </a:solidFill>
                <a:latin typeface="Times New Roman" panose="02020603050405020304" pitchFamily="18" charset="0"/>
                <a:ea typeface="+mn-ea"/>
                <a:cs typeface="+mn-cs"/>
              </a:rPr>
              <a:t> defects in some instances may be allowed to heal by secondary intent but adequate space must remain in the resultant defect to allow the prosthesis to be positioned superiorly and </a:t>
            </a:r>
            <a:r>
              <a:rPr lang="en-US" sz="1200" kern="1200" dirty="0" err="1" smtClean="0">
                <a:solidFill>
                  <a:schemeClr val="tx1"/>
                </a:solidFill>
                <a:latin typeface="Times New Roman" panose="02020603050405020304" pitchFamily="18" charset="0"/>
                <a:ea typeface="+mn-ea"/>
                <a:cs typeface="+mn-cs"/>
              </a:rPr>
              <a:t>posteriorly</a:t>
            </a:r>
            <a:r>
              <a:rPr lang="en-US" sz="1200" kern="1200" dirty="0" smtClean="0">
                <a:solidFill>
                  <a:schemeClr val="tx1"/>
                </a:solidFill>
                <a:latin typeface="Times New Roman" panose="02020603050405020304" pitchFamily="18" charset="0"/>
                <a:ea typeface="+mn-ea"/>
                <a:cs typeface="+mn-cs"/>
              </a:rPr>
              <a:t> enough for a good cosmetic appearance.</a:t>
            </a:r>
          </a:p>
          <a:p>
            <a:endParaRPr lang="en-US" i="1" dirty="0" smtClean="0">
              <a:latin typeface="Times"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1031"/>
          <p:cNvSpPr>
            <a:spLocks noGrp="1" noChangeArrowheads="1"/>
          </p:cNvSpPr>
          <p:nvPr>
            <p:ph type="sldNum" sz="quarter" idx="5"/>
          </p:nvPr>
        </p:nvSpPr>
        <p:spPr>
          <a:noFill/>
          <a:ln>
            <a:miter lim="800000"/>
            <a:headEnd/>
            <a:tailEnd/>
          </a:ln>
        </p:spPr>
        <p:txBody>
          <a:bodyPr/>
          <a:lstStyle/>
          <a:p>
            <a:fld id="{236F071E-2174-418B-8174-4FD80CEBAB39}" type="slidenum">
              <a:rPr lang="en-US" smtClean="0"/>
              <a:pPr/>
              <a:t>8</a:t>
            </a:fld>
            <a:endParaRPr lang="en-US" smtClean="0"/>
          </a:p>
        </p:txBody>
      </p:sp>
      <p:sp>
        <p:nvSpPr>
          <p:cNvPr id="28675" name="Rectangle 1026"/>
          <p:cNvSpPr>
            <a:spLocks noGrp="1" noRot="1" noChangeAspect="1" noChangeArrowheads="1" noTextEdit="1"/>
          </p:cNvSpPr>
          <p:nvPr>
            <p:ph type="sldImg"/>
          </p:nvPr>
        </p:nvSpPr>
        <p:spPr>
          <a:ln/>
        </p:spPr>
      </p:sp>
      <p:sp>
        <p:nvSpPr>
          <p:cNvPr id="28676" name="Rectangle 1027"/>
          <p:cNvSpPr>
            <a:spLocks noGrp="1" noChangeArrowheads="1"/>
          </p:cNvSpPr>
          <p:nvPr>
            <p:ph type="body" idx="1"/>
          </p:nvPr>
        </p:nvSpPr>
        <p:spPr>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Times New Roman" panose="02020603050405020304" pitchFamily="18" charset="0"/>
                <a:ea typeface="+mn-ea"/>
                <a:cs typeface="+mn-cs"/>
              </a:rPr>
              <a:t>An ocular prosthesis is may be placed in the eye socket after the </a:t>
            </a:r>
            <a:r>
              <a:rPr lang="en-US" sz="1200" kern="1200" dirty="0" err="1" smtClean="0">
                <a:solidFill>
                  <a:schemeClr val="tx1"/>
                </a:solidFill>
                <a:latin typeface="Times New Roman" panose="02020603050405020304" pitchFamily="18" charset="0"/>
                <a:ea typeface="+mn-ea"/>
                <a:cs typeface="+mn-cs"/>
              </a:rPr>
              <a:t>enucleation</a:t>
            </a:r>
            <a:r>
              <a:rPr lang="en-US" sz="1200" kern="1200" dirty="0" smtClean="0">
                <a:solidFill>
                  <a:schemeClr val="tx1"/>
                </a:solidFill>
                <a:latin typeface="Times New Roman" panose="02020603050405020304" pitchFamily="18" charset="0"/>
                <a:ea typeface="+mn-ea"/>
                <a:cs typeface="+mn-cs"/>
              </a:rPr>
              <a:t> procedure. The most common type of ocular prosthesis is the </a:t>
            </a:r>
            <a:r>
              <a:rPr lang="en-US" sz="1200" kern="1200" dirty="0" err="1" smtClean="0">
                <a:solidFill>
                  <a:schemeClr val="tx1"/>
                </a:solidFill>
                <a:latin typeface="Times New Roman" panose="02020603050405020304" pitchFamily="18" charset="0"/>
                <a:ea typeface="+mn-ea"/>
                <a:cs typeface="+mn-cs"/>
              </a:rPr>
              <a:t>Hidroxyapetite</a:t>
            </a:r>
            <a:r>
              <a:rPr lang="en-US" sz="1200" kern="1200" dirty="0" smtClean="0">
                <a:solidFill>
                  <a:schemeClr val="tx1"/>
                </a:solidFill>
                <a:latin typeface="Times New Roman" panose="02020603050405020304" pitchFamily="18" charset="0"/>
                <a:ea typeface="+mn-ea"/>
                <a:cs typeface="+mn-cs"/>
              </a:rPr>
              <a:t> Integrated Implant. The implant inserted deep into the socket after removal of the eye may have the ability to be surgically attached to the eye muscles. These implants exhibit better motility and have a lower extrusion rate than other types of implants. </a:t>
            </a:r>
          </a:p>
          <a:p>
            <a:endParaRPr lang="en-US" dirty="0" smtClean="0">
              <a:latin typeface="Times"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1031"/>
          <p:cNvSpPr>
            <a:spLocks noGrp="1" noChangeArrowheads="1"/>
          </p:cNvSpPr>
          <p:nvPr>
            <p:ph type="sldNum" sz="quarter" idx="5"/>
          </p:nvPr>
        </p:nvSpPr>
        <p:spPr>
          <a:noFill/>
          <a:ln>
            <a:miter lim="800000"/>
            <a:headEnd/>
            <a:tailEnd/>
          </a:ln>
        </p:spPr>
        <p:txBody>
          <a:bodyPr/>
          <a:lstStyle/>
          <a:p>
            <a:fld id="{A0C13F53-4EE6-4AB7-AE30-0CE75B466485}" type="slidenum">
              <a:rPr lang="en-US" smtClean="0"/>
              <a:pPr/>
              <a:t>9</a:t>
            </a:fld>
            <a:endParaRPr lang="en-US" smtClean="0"/>
          </a:p>
        </p:txBody>
      </p:sp>
      <p:sp>
        <p:nvSpPr>
          <p:cNvPr id="30723" name="Rectangle 1026"/>
          <p:cNvSpPr>
            <a:spLocks noGrp="1" noRot="1" noChangeAspect="1" noChangeArrowheads="1" noTextEdit="1"/>
          </p:cNvSpPr>
          <p:nvPr>
            <p:ph type="sldImg"/>
          </p:nvPr>
        </p:nvSpPr>
        <p:spPr>
          <a:ln/>
        </p:spPr>
      </p:sp>
      <p:sp>
        <p:nvSpPr>
          <p:cNvPr id="30724" name="Rectangle 1027"/>
          <p:cNvSpPr>
            <a:spLocks noGrp="1" noChangeArrowheads="1"/>
          </p:cNvSpPr>
          <p:nvPr>
            <p:ph type="body" idx="1"/>
          </p:nvPr>
        </p:nvSpPr>
        <p:spPr>
          <a:noFill/>
        </p:spPr>
        <p:txBody>
          <a:bodyPr/>
          <a:lstStyle/>
          <a:p>
            <a:r>
              <a:rPr lang="en-US" sz="1200" b="1" kern="1200" dirty="0" smtClean="0">
                <a:solidFill>
                  <a:schemeClr val="tx1"/>
                </a:solidFill>
                <a:latin typeface="Times New Roman" panose="02020603050405020304" pitchFamily="18" charset="0"/>
                <a:ea typeface="+mn-ea"/>
                <a:cs typeface="+mn-cs"/>
              </a:rPr>
              <a:t>HYDROXYAPATITE</a:t>
            </a:r>
            <a:endParaRPr lang="en-US" sz="1200" kern="1200" dirty="0" smtClean="0">
              <a:solidFill>
                <a:schemeClr val="tx1"/>
              </a:solidFill>
              <a:latin typeface="Times New Roman" panose="02020603050405020304" pitchFamily="18" charset="0"/>
              <a:ea typeface="+mn-ea"/>
              <a:cs typeface="+mn-cs"/>
            </a:endParaRPr>
          </a:p>
          <a:p>
            <a:r>
              <a:rPr lang="en-US" sz="1200" kern="1200" dirty="0" smtClean="0">
                <a:solidFill>
                  <a:schemeClr val="tx1"/>
                </a:solidFill>
                <a:latin typeface="Times New Roman" panose="02020603050405020304" pitchFamily="18" charset="0"/>
                <a:ea typeface="+mn-ea"/>
                <a:cs typeface="+mn-cs"/>
              </a:rPr>
              <a:t>The goal of a more natural appearance was finally achieved with the help of a natural material: ocean coral. A remarkable similarity was noticed between the porous structure of certain coral species and that of human bone. Soon after this discovery, a method was developed to transform the mineral in coral to match that of human bone, known as </a:t>
            </a:r>
            <a:r>
              <a:rPr lang="en-US" sz="1200" kern="1200" dirty="0" err="1" smtClean="0">
                <a:solidFill>
                  <a:schemeClr val="tx1"/>
                </a:solidFill>
                <a:latin typeface="Times New Roman" panose="02020603050405020304" pitchFamily="18" charset="0"/>
                <a:ea typeface="+mn-ea"/>
                <a:cs typeface="+mn-cs"/>
              </a:rPr>
              <a:t>hydroxyapatite</a:t>
            </a:r>
            <a:r>
              <a:rPr lang="en-US" sz="1200" kern="1200" dirty="0" smtClean="0">
                <a:solidFill>
                  <a:schemeClr val="tx1"/>
                </a:solidFill>
                <a:latin typeface="Times New Roman" panose="02020603050405020304" pitchFamily="18" charset="0"/>
                <a:ea typeface="+mn-ea"/>
                <a:cs typeface="+mn-cs"/>
              </a:rPr>
              <a:t>. This new, naturally derived material has both the porous structure and the chemical structure of bone.</a:t>
            </a:r>
          </a:p>
          <a:p>
            <a:r>
              <a:rPr lang="en-US" sz="1200" kern="1200" dirty="0" smtClean="0">
                <a:solidFill>
                  <a:schemeClr val="tx1"/>
                </a:solidFill>
                <a:latin typeface="Times New Roman" panose="02020603050405020304" pitchFamily="18" charset="0"/>
                <a:ea typeface="+mn-ea"/>
                <a:cs typeface="+mn-cs"/>
              </a:rPr>
              <a:t>Thus, the tissues of the body will accept -even grow into these naturally derived </a:t>
            </a:r>
            <a:r>
              <a:rPr lang="en-US" sz="1200" kern="1200" dirty="0" err="1" smtClean="0">
                <a:solidFill>
                  <a:schemeClr val="tx1"/>
                </a:solidFill>
                <a:latin typeface="Times New Roman" panose="02020603050405020304" pitchFamily="18" charset="0"/>
                <a:ea typeface="+mn-ea"/>
                <a:cs typeface="+mn-cs"/>
              </a:rPr>
              <a:t>hydroxyapatite</a:t>
            </a:r>
            <a:r>
              <a:rPr lang="en-US" sz="1200" kern="1200" dirty="0" smtClean="0">
                <a:solidFill>
                  <a:schemeClr val="tx1"/>
                </a:solidFill>
                <a:latin typeface="Times New Roman" panose="02020603050405020304" pitchFamily="18" charset="0"/>
                <a:ea typeface="+mn-ea"/>
                <a:cs typeface="+mn-cs"/>
              </a:rPr>
              <a:t> implants, and essentially become a "living" part of the body. The newest orbital implant is made of </a:t>
            </a:r>
            <a:r>
              <a:rPr lang="en-US" sz="1200" kern="1200" dirty="0" err="1" smtClean="0">
                <a:solidFill>
                  <a:schemeClr val="tx1"/>
                </a:solidFill>
                <a:latin typeface="Times New Roman" panose="02020603050405020304" pitchFamily="18" charset="0"/>
                <a:ea typeface="+mn-ea"/>
                <a:cs typeface="+mn-cs"/>
              </a:rPr>
              <a:t>hydroxyapetite</a:t>
            </a:r>
            <a:r>
              <a:rPr lang="en-US" sz="1200" kern="1200" dirty="0" smtClean="0">
                <a:solidFill>
                  <a:schemeClr val="tx1"/>
                </a:solidFill>
                <a:latin typeface="Times New Roman" panose="02020603050405020304" pitchFamily="18" charset="0"/>
                <a:ea typeface="+mn-ea"/>
                <a:cs typeface="+mn-cs"/>
              </a:rPr>
              <a:t>. The </a:t>
            </a:r>
            <a:r>
              <a:rPr lang="en-US" sz="1200" kern="1200" dirty="0" err="1" smtClean="0">
                <a:solidFill>
                  <a:schemeClr val="tx1"/>
                </a:solidFill>
                <a:latin typeface="Times New Roman" panose="02020603050405020304" pitchFamily="18" charset="0"/>
                <a:ea typeface="+mn-ea"/>
                <a:cs typeface="+mn-cs"/>
              </a:rPr>
              <a:t>hydroxyappetite</a:t>
            </a:r>
            <a:r>
              <a:rPr lang="en-US" sz="1200" kern="1200" dirty="0" smtClean="0">
                <a:solidFill>
                  <a:schemeClr val="tx1"/>
                </a:solidFill>
                <a:latin typeface="Times New Roman" panose="02020603050405020304" pitchFamily="18" charset="0"/>
                <a:ea typeface="+mn-ea"/>
                <a:cs typeface="+mn-cs"/>
              </a:rPr>
              <a:t> sometimes used in orthopedic and dental implants. It is inserted into the patient's orbit of the patient immediately following </a:t>
            </a:r>
            <a:r>
              <a:rPr lang="en-US" sz="1200" kern="1200" dirty="0" err="1" smtClean="0">
                <a:solidFill>
                  <a:schemeClr val="tx1"/>
                </a:solidFill>
                <a:latin typeface="Times New Roman" panose="02020603050405020304" pitchFamily="18" charset="0"/>
                <a:ea typeface="+mn-ea"/>
                <a:cs typeface="+mn-cs"/>
              </a:rPr>
              <a:t>enucleation</a:t>
            </a:r>
            <a:r>
              <a:rPr lang="en-US" sz="1200" kern="1200" dirty="0" smtClean="0">
                <a:solidFill>
                  <a:schemeClr val="tx1"/>
                </a:solidFill>
                <a:latin typeface="Times New Roman" panose="02020603050405020304" pitchFamily="18" charset="0"/>
                <a:ea typeface="+mn-ea"/>
                <a:cs typeface="+mn-cs"/>
              </a:rPr>
              <a:t>. </a:t>
            </a:r>
          </a:p>
          <a:p>
            <a:r>
              <a:rPr lang="en-US" sz="1200" kern="1200" dirty="0" smtClean="0">
                <a:solidFill>
                  <a:schemeClr val="tx1"/>
                </a:solidFill>
                <a:latin typeface="Times New Roman" panose="02020603050405020304" pitchFamily="18" charset="0"/>
                <a:ea typeface="+mn-ea"/>
                <a:cs typeface="+mn-cs"/>
              </a:rPr>
              <a:t>The muscles that move the eye are then sutured to the implant. After about three weeks, the </a:t>
            </a:r>
            <a:r>
              <a:rPr lang="en-US" sz="1200" kern="1200" dirty="0" err="1" smtClean="0">
                <a:solidFill>
                  <a:schemeClr val="tx1"/>
                </a:solidFill>
                <a:latin typeface="Times New Roman" panose="02020603050405020304" pitchFamily="18" charset="0"/>
                <a:ea typeface="+mn-ea"/>
                <a:cs typeface="+mn-cs"/>
              </a:rPr>
              <a:t>ocularist</a:t>
            </a:r>
            <a:r>
              <a:rPr lang="en-US" sz="1200" kern="1200" dirty="0" smtClean="0">
                <a:solidFill>
                  <a:schemeClr val="tx1"/>
                </a:solidFill>
                <a:latin typeface="Times New Roman" panose="02020603050405020304" pitchFamily="18" charset="0"/>
                <a:ea typeface="+mn-ea"/>
                <a:cs typeface="+mn-cs"/>
              </a:rPr>
              <a:t> inserts a temporary prosthesis (artificial eye for cosmetic purposes) between the eyelids and the implant. In about six months, when blood vessels have grown into and around the implant, a small hole may be drilled into the implant, so a peg can be inserted under local anesthesia. The prosthesis is attached to the peg like a ball and socket joint. It transmits the movement of the implant to the overlying prosthesis, so that it moves along with the patient's other eye. The peg also helps to support the weight of the prosthesis, which may prevent the lower eyelid from sagging</a:t>
            </a:r>
            <a:endParaRPr lang="en-US" dirty="0" smtClean="0">
              <a:latin typeface="Times"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D19812A-4343-4305-A8BB-ED8E5F065C42}"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5A41432-3E75-4904-BA1E-E8BB22FFC73C}"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23FC82B-FCC7-4E9A-92D5-7EECE7F29661}"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571500" indent="-571500">
              <a:buFont typeface="Wingdings" panose="05000000000000000000" pitchFamily="2" charset="2"/>
              <a:buChar char="v"/>
              <a:defRPr sz="4400" b="1" u="sng">
                <a:latin typeface="Arial Narrow" panose="020B060602020203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1560E30-CE46-4D8D-B351-E30B8089F387}"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B0E60FC-2CEB-4529-8943-C2163EFE9EA7}"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E1E4909-D64D-47C6-A3B0-AD8FAB4CBA44}"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17630138-640D-4CF5-8CFB-BA941E79803D}"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57060DD5-1F60-47CE-859E-76E7C1E09FB1}"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CCC00EF9-D811-4F69-B404-EC3C2761E403}"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71A8742-2E70-4460-9538-E344E4829606}"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smtClean="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1AC5C6E-11CC-49CA-948A-6D39E81B00D4}"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rotWithShape="1">
          <a:gsLst>
            <a:gs pos="0">
              <a:srgbClr val="FAFAFA"/>
            </a:gs>
            <a:gs pos="74001">
              <a:srgbClr val="D7D7D7"/>
            </a:gs>
            <a:gs pos="83000">
              <a:srgbClr val="D7D7D7"/>
            </a:gs>
            <a:gs pos="100000">
              <a:srgbClr val="E4E4E4"/>
            </a:gs>
          </a:gsLst>
          <a:lin ang="2700000" scaled="1"/>
        </a:gra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5"/>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628650" y="1825625"/>
            <a:ext cx="78867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900">
                <a:solidFill>
                  <a:srgbClr val="898989"/>
                </a:solidFill>
              </a:defRPr>
            </a:lvl1pPr>
          </a:lstStyle>
          <a:p>
            <a:pPr>
              <a:defRPr/>
            </a:pPr>
            <a:fld id="{990BCFD1-AAD5-4F62-ADFE-53324328847F}" type="slidenum">
              <a:rPr lang="en-US"/>
              <a:pPr>
                <a:defRPr/>
              </a:pPr>
              <a:t>‹#›</a:t>
            </a:fld>
            <a:endParaRPr lang="en-US"/>
          </a:p>
        </p:txBody>
      </p:sp>
      <p:pic>
        <p:nvPicPr>
          <p:cNvPr id="7" name="صورة 3"/>
          <p:cNvPicPr>
            <a:picLocks noChangeAspect="1"/>
          </p:cNvPicPr>
          <p:nvPr userDrawn="1"/>
        </p:nvPicPr>
        <p:blipFill>
          <a:blip r:embed="rId13" cstate="print">
            <a:extLst/>
          </a:blip>
          <a:stretch>
            <a:fillRect/>
          </a:stretch>
        </p:blipFill>
        <p:spPr>
          <a:xfrm>
            <a:off x="123825" y="5574933"/>
            <a:ext cx="4641435" cy="1272323"/>
          </a:xfrm>
          <a:prstGeom prst="rect">
            <a:avLst/>
          </a:prstGeom>
          <a:noFill/>
          <a:effectLst>
            <a:glow>
              <a:schemeClr val="accent1">
                <a:alpha val="0"/>
              </a:schemeClr>
            </a:glow>
            <a:outerShdw blurRad="50800" dist="50800" dir="5400000" algn="ctr" rotWithShape="0">
              <a:srgbClr val="000000">
                <a:alpha val="0"/>
              </a:srgbClr>
            </a:outerShdw>
            <a:reflection stA="0" endPos="65000" dist="50800" dir="5400000" sy="-100000" algn="bl" rotWithShape="0"/>
          </a:effectLst>
        </p:spPr>
      </p:pic>
      <p:sp>
        <p:nvSpPr>
          <p:cNvPr id="8" name="Rectangle 7"/>
          <p:cNvSpPr/>
          <p:nvPr userDrawn="1"/>
        </p:nvSpPr>
        <p:spPr>
          <a:xfrm>
            <a:off x="1447800" y="5946775"/>
            <a:ext cx="2978150" cy="461963"/>
          </a:xfrm>
          <a:prstGeom prst="rect">
            <a:avLst/>
          </a:prstGeom>
        </p:spPr>
        <p:txBody>
          <a:bodyPr wrap="none">
            <a:spAutoFit/>
          </a:bodyPr>
          <a:lstStyle/>
          <a:p>
            <a:pPr>
              <a:defRPr/>
            </a:pPr>
            <a:r>
              <a:rPr lang="ar-IQ" dirty="0">
                <a:ln w="0"/>
                <a:effectLst>
                  <a:outerShdw blurRad="50800" dist="38100" dir="10800000" algn="r" rotWithShape="0">
                    <a:prstClr val="black">
                      <a:alpha val="40000"/>
                    </a:prstClr>
                  </a:outerShdw>
                </a:effectLst>
                <a:cs typeface="Times New Roman" panose="02020603050405020304" pitchFamily="18" charset="0"/>
              </a:rPr>
              <a:t>نظام المحاضرات الالكتروني</a:t>
            </a:r>
            <a:endParaRPr lang="en-US" dirty="0">
              <a:ln w="0"/>
              <a:effectLst>
                <a:outerShdw blurRad="50800" dist="38100" dir="10800000" algn="r" rotWithShape="0">
                  <a:prstClr val="black">
                    <a:alpha val="40000"/>
                  </a:prstClr>
                </a:outerShdw>
              </a:effectLst>
              <a:cs typeface="Times New Roman" panose="02020603050405020304" pitchFamily="18" charset="0"/>
            </a:endParaRPr>
          </a:p>
        </p:txBody>
      </p:sp>
      <p:pic>
        <p:nvPicPr>
          <p:cNvPr id="9" name="Picture 8"/>
          <p:cNvPicPr>
            <a:picLocks noChangeAspect="1"/>
          </p:cNvPicPr>
          <p:nvPr userDrawn="1"/>
        </p:nvPicPr>
        <p:blipFill rotWithShape="1">
          <a:blip r:embed="rId14" cstate="print">
            <a:extLst/>
          </a:blip>
          <a:srcRect/>
          <a:stretch/>
        </p:blipFill>
        <p:spPr>
          <a:xfrm>
            <a:off x="195607" y="5653088"/>
            <a:ext cx="1099793" cy="1082675"/>
          </a:xfrm>
          <a:prstGeom prst="ellipse">
            <a:avLst/>
          </a:prstGeom>
        </p:spPr>
      </p:pic>
    </p:spTree>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Lst>
  <p:timing>
    <p:tnLst>
      <p:par>
        <p:cTn id="1" dur="indefinite" restart="never" nodeType="tmRoot"/>
      </p:par>
    </p:tnLst>
  </p:timing>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p:titleStyle>
    <p:bodyStyle>
      <a:lvl1pPr marL="171450" indent="-171450" algn="l" defTabSz="685800" rtl="0" eaLnBrk="0" fontAlgn="base" hangingPunct="0">
        <a:lnSpc>
          <a:spcPct val="90000"/>
        </a:lnSpc>
        <a:spcBef>
          <a:spcPts val="750"/>
        </a:spcBef>
        <a:spcAft>
          <a:spcPct val="0"/>
        </a:spcAft>
        <a:buFont typeface="Arial"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838200" y="1752600"/>
            <a:ext cx="7848600" cy="1981200"/>
          </a:xfrm>
        </p:spPr>
        <p:txBody>
          <a:bodyPr/>
          <a:lstStyle/>
          <a:p>
            <a:r>
              <a:rPr lang="en-US" b="1" dirty="0" smtClean="0"/>
              <a:t>Artificial Eye and Visual Aids </a:t>
            </a:r>
            <a:endParaRPr lang="en-AU" b="1"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685800" y="365125"/>
            <a:ext cx="8077200" cy="1325563"/>
          </a:xfrm>
        </p:spPr>
        <p:txBody>
          <a:bodyPr/>
          <a:lstStyle/>
          <a:p>
            <a:pPr>
              <a:buNone/>
            </a:pPr>
            <a:r>
              <a:rPr lang="en-US" dirty="0" err="1" smtClean="0"/>
              <a:t>Hydroxyapatite</a:t>
            </a:r>
            <a:r>
              <a:rPr lang="en-US" dirty="0" smtClean="0"/>
              <a:t> Ocular Implants</a:t>
            </a:r>
            <a:br>
              <a:rPr lang="en-US" dirty="0" smtClean="0"/>
            </a:br>
            <a:r>
              <a:rPr lang="en-US" dirty="0" smtClean="0"/>
              <a:t>(Bio-Eye Ocular Implant) </a:t>
            </a:r>
            <a:endParaRPr kumimoji="1" lang="en-US" dirty="0" smtClean="0"/>
          </a:p>
        </p:txBody>
      </p:sp>
      <p:sp>
        <p:nvSpPr>
          <p:cNvPr id="11267" name="Rectangle 3"/>
          <p:cNvSpPr>
            <a:spLocks noGrp="1" noChangeArrowheads="1"/>
          </p:cNvSpPr>
          <p:nvPr>
            <p:ph idx="1"/>
          </p:nvPr>
        </p:nvSpPr>
        <p:spPr>
          <a:xfrm>
            <a:off x="533400" y="1981200"/>
            <a:ext cx="8229600" cy="4195763"/>
          </a:xfrm>
        </p:spPr>
        <p:txBody>
          <a:bodyPr/>
          <a:lstStyle/>
          <a:p>
            <a:pPr>
              <a:buNone/>
            </a:pPr>
            <a:r>
              <a:rPr lang="en-US" sz="2800" dirty="0" smtClean="0"/>
              <a:t>The Bio-eye ocular implant offers many less obvious benefits:</a:t>
            </a:r>
          </a:p>
          <a:p>
            <a:pPr>
              <a:buFont typeface="Arial" pitchFamily="34" charset="0"/>
              <a:buChar char="•"/>
            </a:pPr>
            <a:r>
              <a:rPr lang="en-US" sz="2400" dirty="0" smtClean="0"/>
              <a:t>It reduces implant migration and extrusion</a:t>
            </a:r>
          </a:p>
          <a:p>
            <a:pPr>
              <a:buFont typeface="Arial" pitchFamily="34" charset="0"/>
              <a:buChar char="•"/>
            </a:pPr>
            <a:r>
              <a:rPr lang="en-US" sz="2400" dirty="0" smtClean="0"/>
              <a:t>prevent drooping of the lower lid. </a:t>
            </a:r>
          </a:p>
          <a:p>
            <a:pPr>
              <a:buFont typeface="Arial" pitchFamily="34" charset="0"/>
              <a:buChar char="•"/>
            </a:pPr>
            <a:r>
              <a:rPr lang="en-US" sz="2400" dirty="0" smtClean="0"/>
              <a:t>can eliminate the need to choose between further corrective surgery and an unsatisfactory appearance. </a:t>
            </a:r>
            <a:endParaRPr kumimoji="1" lang="en-US" sz="2400" dirty="0" smtClean="0">
              <a:latin typeface="Arial" charset="0"/>
              <a:cs typeface="Arial"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5"/>
            <a:ext cx="7886700" cy="930275"/>
          </a:xfrm>
        </p:spPr>
        <p:txBody>
          <a:bodyPr/>
          <a:lstStyle/>
          <a:p>
            <a:pPr algn="ctr">
              <a:buNone/>
            </a:pPr>
            <a:r>
              <a:rPr lang="en-US" dirty="0" smtClean="0"/>
              <a:t>Anatomy of the Face</a:t>
            </a:r>
            <a:endParaRPr lang="en-US" dirty="0"/>
          </a:p>
        </p:txBody>
      </p:sp>
      <p:sp>
        <p:nvSpPr>
          <p:cNvPr id="3" name="Content Placeholder 2"/>
          <p:cNvSpPr>
            <a:spLocks noGrp="1"/>
          </p:cNvSpPr>
          <p:nvPr>
            <p:ph idx="1"/>
          </p:nvPr>
        </p:nvSpPr>
        <p:spPr>
          <a:xfrm>
            <a:off x="628650" y="1524000"/>
            <a:ext cx="7886700" cy="4652963"/>
          </a:xfrm>
        </p:spPr>
        <p:txBody>
          <a:bodyPr/>
          <a:lstStyle/>
          <a:p>
            <a:pPr>
              <a:lnSpc>
                <a:spcPct val="100000"/>
              </a:lnSpc>
              <a:buFont typeface="Wingdings" pitchFamily="2" charset="2"/>
              <a:buChar char="v"/>
            </a:pPr>
            <a:r>
              <a:rPr lang="en-US" sz="2400" b="1" dirty="0" smtClean="0"/>
              <a:t>The skull:</a:t>
            </a:r>
          </a:p>
          <a:p>
            <a:pPr>
              <a:lnSpc>
                <a:spcPct val="100000"/>
              </a:lnSpc>
            </a:pPr>
            <a:r>
              <a:rPr lang="en-US" sz="2000" dirty="0" smtClean="0"/>
              <a:t>The skull is formed by the </a:t>
            </a:r>
            <a:r>
              <a:rPr lang="en-US" sz="2000" b="1" i="1" dirty="0" smtClean="0"/>
              <a:t>cranium</a:t>
            </a:r>
            <a:r>
              <a:rPr lang="en-US" sz="2000" dirty="0" smtClean="0"/>
              <a:t> and the </a:t>
            </a:r>
            <a:r>
              <a:rPr lang="en-US" sz="2000" b="1" i="1" dirty="0" smtClean="0"/>
              <a:t>facial </a:t>
            </a:r>
            <a:r>
              <a:rPr lang="en-US" sz="2000" dirty="0" smtClean="0"/>
              <a:t>bones</a:t>
            </a:r>
            <a:endParaRPr lang="en-US" sz="2000" b="1" dirty="0" smtClean="0"/>
          </a:p>
          <a:p>
            <a:pPr>
              <a:lnSpc>
                <a:spcPct val="150000"/>
              </a:lnSpc>
              <a:buFont typeface="Arial" pitchFamily="34" charset="0"/>
              <a:buChar char="•"/>
            </a:pPr>
            <a:endParaRPr lang="en-US" sz="2400" dirty="0" smtClean="0"/>
          </a:p>
          <a:p>
            <a:pPr>
              <a:lnSpc>
                <a:spcPct val="150000"/>
              </a:lnSpc>
              <a:buNone/>
            </a:pPr>
            <a:endParaRPr lang="en-US" sz="2000" b="1" u="sng" dirty="0" smtClean="0"/>
          </a:p>
        </p:txBody>
      </p:sp>
      <p:pic>
        <p:nvPicPr>
          <p:cNvPr id="4" name="Picture 3"/>
          <p:cNvPicPr/>
          <p:nvPr/>
        </p:nvPicPr>
        <p:blipFill>
          <a:blip r:embed="rId3" cstate="print"/>
          <a:srcRect/>
          <a:stretch>
            <a:fillRect/>
          </a:stretch>
        </p:blipFill>
        <p:spPr bwMode="auto">
          <a:xfrm>
            <a:off x="1600200" y="2514600"/>
            <a:ext cx="5943600" cy="309553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algn="ctr">
              <a:buNone/>
            </a:pPr>
            <a:r>
              <a:rPr lang="en-US" dirty="0" smtClean="0"/>
              <a:t>Anatomy of the Face</a:t>
            </a:r>
            <a:br>
              <a:rPr lang="en-US" dirty="0" smtClean="0"/>
            </a:br>
            <a:endParaRPr lang="en-US" dirty="0" smtClean="0"/>
          </a:p>
        </p:txBody>
      </p:sp>
      <p:sp>
        <p:nvSpPr>
          <p:cNvPr id="3075" name="Rectangle 3"/>
          <p:cNvSpPr>
            <a:spLocks noGrp="1" noChangeArrowheads="1"/>
          </p:cNvSpPr>
          <p:nvPr>
            <p:ph idx="1"/>
          </p:nvPr>
        </p:nvSpPr>
        <p:spPr>
          <a:xfrm>
            <a:off x="628650" y="1447800"/>
            <a:ext cx="7886700" cy="4729163"/>
          </a:xfrm>
        </p:spPr>
        <p:txBody>
          <a:bodyPr/>
          <a:lstStyle/>
          <a:p>
            <a:pPr marL="228600" indent="-228600">
              <a:lnSpc>
                <a:spcPct val="150000"/>
              </a:lnSpc>
              <a:buFont typeface="Wingdings" pitchFamily="2" charset="2"/>
              <a:buChar char="v"/>
            </a:pPr>
            <a:r>
              <a:rPr lang="en-US" sz="2000" b="1" u="sng" dirty="0" smtClean="0"/>
              <a:t>Bones of the Cranium:           </a:t>
            </a:r>
          </a:p>
          <a:p>
            <a:pPr>
              <a:lnSpc>
                <a:spcPct val="150000"/>
              </a:lnSpc>
            </a:pPr>
            <a:r>
              <a:rPr lang="en-US" dirty="0" smtClean="0"/>
              <a:t>Frontal Bone</a:t>
            </a:r>
          </a:p>
          <a:p>
            <a:r>
              <a:rPr lang="en-US" dirty="0" smtClean="0"/>
              <a:t>Parietal Bones</a:t>
            </a:r>
          </a:p>
          <a:p>
            <a:r>
              <a:rPr lang="en-US" dirty="0" smtClean="0"/>
              <a:t>Occipital Bone</a:t>
            </a:r>
          </a:p>
          <a:p>
            <a:r>
              <a:rPr lang="en-US" dirty="0" smtClean="0"/>
              <a:t>Temporal Bones </a:t>
            </a:r>
          </a:p>
          <a:p>
            <a:r>
              <a:rPr lang="en-US" dirty="0" smtClean="0"/>
              <a:t>Sphenoid Bone </a:t>
            </a:r>
          </a:p>
          <a:p>
            <a:r>
              <a:rPr lang="en-US" dirty="0" err="1" smtClean="0"/>
              <a:t>Ethmoid</a:t>
            </a:r>
            <a:r>
              <a:rPr lang="en-US" dirty="0" smtClean="0"/>
              <a:t> Bone </a:t>
            </a:r>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buNone/>
            </a:pPr>
            <a:r>
              <a:rPr lang="en-US" dirty="0" smtClean="0"/>
              <a:t>Anatomy of the Face</a:t>
            </a:r>
            <a:endParaRPr lang="en-US" dirty="0"/>
          </a:p>
        </p:txBody>
      </p:sp>
      <p:sp>
        <p:nvSpPr>
          <p:cNvPr id="3" name="Content Placeholder 2"/>
          <p:cNvSpPr>
            <a:spLocks noGrp="1"/>
          </p:cNvSpPr>
          <p:nvPr>
            <p:ph idx="1"/>
          </p:nvPr>
        </p:nvSpPr>
        <p:spPr>
          <a:xfrm>
            <a:off x="628650" y="1524000"/>
            <a:ext cx="7886700" cy="4652963"/>
          </a:xfrm>
        </p:spPr>
        <p:txBody>
          <a:bodyPr/>
          <a:lstStyle/>
          <a:p>
            <a:pPr>
              <a:lnSpc>
                <a:spcPct val="150000"/>
              </a:lnSpc>
              <a:buFont typeface="Wingdings" pitchFamily="2" charset="2"/>
              <a:buChar char="v"/>
            </a:pPr>
            <a:r>
              <a:rPr lang="en-US" sz="2400" b="1" u="sng" dirty="0" smtClean="0"/>
              <a:t>Bones of the Face</a:t>
            </a:r>
          </a:p>
          <a:p>
            <a:pPr>
              <a:lnSpc>
                <a:spcPct val="150000"/>
              </a:lnSpc>
            </a:pPr>
            <a:r>
              <a:rPr lang="en-US" sz="2000" dirty="0" smtClean="0"/>
              <a:t>Maxillae bone</a:t>
            </a:r>
          </a:p>
          <a:p>
            <a:r>
              <a:rPr lang="en-US" sz="2000" dirty="0" smtClean="0"/>
              <a:t>Palatine Bones </a:t>
            </a:r>
          </a:p>
          <a:p>
            <a:r>
              <a:rPr lang="en-US" sz="2000" dirty="0" err="1" smtClean="0"/>
              <a:t>Zygomatic</a:t>
            </a:r>
            <a:r>
              <a:rPr lang="en-US" sz="2000" dirty="0" smtClean="0"/>
              <a:t> Bones. </a:t>
            </a:r>
          </a:p>
          <a:p>
            <a:r>
              <a:rPr lang="en-US" sz="2000" dirty="0" err="1" smtClean="0"/>
              <a:t>Lacrimal</a:t>
            </a:r>
            <a:r>
              <a:rPr lang="en-US" sz="2000" dirty="0" smtClean="0"/>
              <a:t> Bones</a:t>
            </a:r>
          </a:p>
          <a:p>
            <a:r>
              <a:rPr lang="en-US" sz="2000" dirty="0" smtClean="0"/>
              <a:t>Nasal Bones</a:t>
            </a:r>
          </a:p>
          <a:p>
            <a:r>
              <a:rPr lang="en-US" sz="2000" dirty="0" err="1" smtClean="0"/>
              <a:t>Vomer</a:t>
            </a:r>
            <a:r>
              <a:rPr lang="en-US" sz="2000" dirty="0" smtClean="0"/>
              <a:t> Bone</a:t>
            </a:r>
          </a:p>
          <a:p>
            <a:r>
              <a:rPr lang="en-US" sz="2000" dirty="0" smtClean="0"/>
              <a:t>Inferior Nasal </a:t>
            </a:r>
            <a:r>
              <a:rPr lang="en-US" sz="2000" dirty="0" err="1" smtClean="0"/>
              <a:t>Conchae</a:t>
            </a:r>
            <a:endParaRPr lang="en-US" sz="2000" dirty="0" smtClean="0"/>
          </a:p>
          <a:p>
            <a:r>
              <a:rPr lang="en-US" sz="2000" dirty="0" smtClean="0"/>
              <a:t> Mandible</a:t>
            </a:r>
          </a:p>
          <a:p>
            <a:pPr>
              <a:buFont typeface="Arial" pitchFamily="34" charset="0"/>
              <a:buChar char="•"/>
            </a:pPr>
            <a:endParaRPr lang="en-US" sz="2000" b="1" u="sng"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381000" y="365125"/>
            <a:ext cx="8763000" cy="1325563"/>
          </a:xfrm>
        </p:spPr>
        <p:txBody>
          <a:bodyPr/>
          <a:lstStyle/>
          <a:p>
            <a:pPr>
              <a:buNone/>
            </a:pPr>
            <a:r>
              <a:rPr lang="en-US" dirty="0" smtClean="0"/>
              <a:t>Causes of the Eye and Facial Damage</a:t>
            </a:r>
            <a:endParaRPr kumimoji="1" lang="en-US" dirty="0" smtClean="0"/>
          </a:p>
        </p:txBody>
      </p:sp>
      <p:sp>
        <p:nvSpPr>
          <p:cNvPr id="34817" name="Rectangle 1"/>
          <p:cNvSpPr>
            <a:spLocks noChangeArrowheads="1"/>
          </p:cNvSpPr>
          <p:nvPr/>
        </p:nvSpPr>
        <p:spPr bwMode="auto">
          <a:xfrm>
            <a:off x="381000" y="1695996"/>
            <a:ext cx="8763000" cy="48936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 typeface="Wingdings" pitchFamily="2" charset="2"/>
              <a:buChar char="v"/>
              <a:tabLst/>
            </a:pPr>
            <a:r>
              <a:rPr kumimoji="0" lang="en-US" sz="18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CAUSES OF THE FACIAL DAMAGE:</a:t>
            </a:r>
          </a:p>
          <a:p>
            <a:pPr lvl="0" algn="justLow" eaLnBrk="1" hangingPunct="1">
              <a:buFont typeface="Arial" pitchFamily="34" charset="0"/>
              <a:buChar char="•"/>
            </a:pPr>
            <a:r>
              <a:rPr lang="en-US" dirty="0" smtClean="0"/>
              <a:t>Soft Tissue Injuries</a:t>
            </a:r>
          </a:p>
          <a:p>
            <a:pPr lvl="0" algn="justLow" eaLnBrk="1" hangingPunct="1">
              <a:buFont typeface="Arial" pitchFamily="34" charset="0"/>
              <a:buChar char="•"/>
            </a:pPr>
            <a:r>
              <a:rPr lang="en-US" dirty="0" smtClean="0"/>
              <a:t>Facial Bones Fractures</a:t>
            </a:r>
          </a:p>
          <a:p>
            <a:pPr algn="justLow" eaLnBrk="1" hangingPunct="1">
              <a:buFont typeface="Arial" pitchFamily="34" charset="0"/>
              <a:buChar char="•"/>
            </a:pPr>
            <a:r>
              <a:rPr lang="en-US" dirty="0" smtClean="0"/>
              <a:t>Blowout fracture</a:t>
            </a:r>
          </a:p>
          <a:p>
            <a:pPr algn="justLow" eaLnBrk="1" hangingPunct="1">
              <a:buFont typeface="Arial" pitchFamily="34" charset="0"/>
              <a:buChar char="•"/>
            </a:pPr>
            <a:endParaRPr lang="en-US" b="1" dirty="0" smtClean="0"/>
          </a:p>
          <a:p>
            <a:pPr algn="justLow" eaLnBrk="1" hangingPunct="1">
              <a:buFont typeface="Arial" pitchFamily="34" charset="0"/>
              <a:buChar char="•"/>
            </a:pPr>
            <a:endParaRPr lang="en-US" b="1" dirty="0" smtClean="0"/>
          </a:p>
          <a:p>
            <a:pPr algn="justLow" eaLnBrk="1" hangingPunct="1">
              <a:buFont typeface="Wingdings" pitchFamily="2" charset="2"/>
              <a:buChar char="v"/>
            </a:pPr>
            <a:r>
              <a:rPr lang="en-US" b="1" dirty="0" smtClean="0"/>
              <a:t>CAUSES OF EYE DAMAGE:</a:t>
            </a:r>
            <a:endParaRPr lang="en-US" dirty="0" smtClean="0"/>
          </a:p>
          <a:p>
            <a:pPr lvl="0" algn="justLow" eaLnBrk="1" hangingPunct="1">
              <a:buFont typeface="Arial" pitchFamily="34" charset="0"/>
              <a:buChar char="•"/>
            </a:pPr>
            <a:r>
              <a:rPr lang="en-US" dirty="0" smtClean="0"/>
              <a:t>Disease</a:t>
            </a:r>
          </a:p>
          <a:p>
            <a:pPr lvl="0" algn="justLow" eaLnBrk="1" hangingPunct="1">
              <a:buFont typeface="Arial" pitchFamily="34" charset="0"/>
              <a:buChar char="•"/>
            </a:pPr>
            <a:r>
              <a:rPr lang="en-US" dirty="0" smtClean="0"/>
              <a:t>Injury</a:t>
            </a:r>
          </a:p>
          <a:p>
            <a:pPr lvl="0" algn="justLow" eaLnBrk="1" hangingPunct="1">
              <a:buFont typeface="Arial" pitchFamily="34" charset="0"/>
              <a:buChar char="•"/>
            </a:pPr>
            <a:r>
              <a:rPr lang="en-US" dirty="0" smtClean="0"/>
              <a:t>Lifestyle</a:t>
            </a:r>
          </a:p>
          <a:p>
            <a:pPr algn="justLow" eaLnBrk="1" hangingPunct="1">
              <a:buFont typeface="Arial" pitchFamily="34" charset="0"/>
              <a:buChar char="•"/>
            </a:pPr>
            <a:endParaRPr lang="en-US" dirty="0" smtClean="0"/>
          </a:p>
          <a:p>
            <a:pPr lvl="0" algn="justLow" eaLnBrk="1" hangingPunct="1">
              <a:buFont typeface="Arial" pitchFamily="34" charset="0"/>
              <a:buChar char="•"/>
            </a:pPr>
            <a:endParaRPr lang="en-US" b="1" dirty="0" smtClean="0">
              <a:cs typeface="Times New Roman" pitchFamily="18" charset="0"/>
            </a:endParaRPr>
          </a:p>
          <a:p>
            <a:pPr lvl="0" algn="justLow" eaLnBrk="1" hangingPunct="1">
              <a:buFont typeface="Arial" pitchFamily="34" charset="0"/>
              <a:buChar char="•"/>
            </a:pPr>
            <a:endParaRPr lang="en-US" b="1" dirty="0" smtClean="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algn="ctr">
              <a:buNone/>
            </a:pPr>
            <a:r>
              <a:rPr lang="en-US" dirty="0" smtClean="0"/>
              <a:t>ARTIFICIAL EYES</a:t>
            </a:r>
            <a:br>
              <a:rPr lang="en-US" dirty="0" smtClean="0"/>
            </a:br>
            <a:endParaRPr kumimoji="1" lang="en-US" dirty="0" smtClean="0"/>
          </a:p>
        </p:txBody>
      </p:sp>
      <p:pic>
        <p:nvPicPr>
          <p:cNvPr id="5" name="Picture 4"/>
          <p:cNvPicPr/>
          <p:nvPr/>
        </p:nvPicPr>
        <p:blipFill>
          <a:blip r:embed="rId3" cstate="print"/>
          <a:srcRect r="1905"/>
          <a:stretch>
            <a:fillRect/>
          </a:stretch>
        </p:blipFill>
        <p:spPr bwMode="auto">
          <a:xfrm>
            <a:off x="1981201" y="2057400"/>
            <a:ext cx="5029200" cy="3276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algn="ctr">
              <a:buNone/>
            </a:pPr>
            <a:r>
              <a:rPr lang="en-US" dirty="0" smtClean="0"/>
              <a:t>REMOVAL OF AN EYE</a:t>
            </a:r>
            <a:br>
              <a:rPr lang="en-US" dirty="0" smtClean="0"/>
            </a:br>
            <a:endParaRPr lang="en-US" dirty="0" smtClean="0"/>
          </a:p>
        </p:txBody>
      </p:sp>
      <p:sp>
        <p:nvSpPr>
          <p:cNvPr id="7171" name="Rectangle 3"/>
          <p:cNvSpPr>
            <a:spLocks noGrp="1" noChangeArrowheads="1"/>
          </p:cNvSpPr>
          <p:nvPr>
            <p:ph idx="1"/>
          </p:nvPr>
        </p:nvSpPr>
        <p:spPr>
          <a:xfrm>
            <a:off x="628650" y="1295400"/>
            <a:ext cx="7886700" cy="4881563"/>
          </a:xfrm>
        </p:spPr>
        <p:txBody>
          <a:bodyPr/>
          <a:lstStyle/>
          <a:p>
            <a:pPr>
              <a:buFont typeface="Wingdings" pitchFamily="2" charset="2"/>
              <a:buChar char="v"/>
            </a:pPr>
            <a:r>
              <a:rPr lang="en-US" b="1" dirty="0" smtClean="0"/>
              <a:t> </a:t>
            </a:r>
            <a:r>
              <a:rPr lang="en-US" sz="2800" b="1" dirty="0" smtClean="0"/>
              <a:t>Acquired effect of eye removal involve:</a:t>
            </a:r>
            <a:endParaRPr lang="en-US" sz="2800" dirty="0" smtClean="0"/>
          </a:p>
          <a:p>
            <a:r>
              <a:rPr lang="en-US" sz="2400" dirty="0" smtClean="0"/>
              <a:t>Evisceration</a:t>
            </a:r>
          </a:p>
          <a:p>
            <a:r>
              <a:rPr lang="en-US" sz="2400" dirty="0" err="1" smtClean="0"/>
              <a:t>Enucleation</a:t>
            </a:r>
            <a:r>
              <a:rPr lang="en-US" sz="2400" dirty="0" smtClean="0"/>
              <a:t>.</a:t>
            </a:r>
          </a:p>
          <a:p>
            <a:r>
              <a:rPr lang="en-US" sz="2400" dirty="0" err="1" smtClean="0"/>
              <a:t>Exenteration</a:t>
            </a:r>
            <a:endParaRPr lang="en-US" sz="2400" dirty="0" smtClean="0"/>
          </a:p>
          <a:p>
            <a:pPr>
              <a:buNone/>
            </a:pPr>
            <a:endParaRPr lang="en-US" dirty="0" smtClean="0">
              <a:latin typeface="Arial" charset="0"/>
              <a:cs typeface="Arial"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algn="ctr">
              <a:buNone/>
            </a:pPr>
            <a:r>
              <a:rPr lang="en-US" dirty="0" smtClean="0"/>
              <a:t>Ocular prosthesis</a:t>
            </a:r>
            <a:br>
              <a:rPr lang="en-US" dirty="0" smtClean="0"/>
            </a:br>
            <a:endParaRPr kumimoji="1" lang="en-US" dirty="0" smtClean="0"/>
          </a:p>
        </p:txBody>
      </p:sp>
      <p:pic>
        <p:nvPicPr>
          <p:cNvPr id="4" name="Content Placeholder 3" descr="orbital.jpg"/>
          <p:cNvPicPr>
            <a:picLocks noGrp="1" noChangeAspect="1"/>
          </p:cNvPicPr>
          <p:nvPr>
            <p:ph idx="1"/>
          </p:nvPr>
        </p:nvPicPr>
        <p:blipFill>
          <a:blip r:embed="rId3" cstate="print"/>
          <a:stretch>
            <a:fillRect/>
          </a:stretch>
        </p:blipFill>
        <p:spPr>
          <a:xfrm>
            <a:off x="1488944" y="1524000"/>
            <a:ext cx="5673856" cy="4217194"/>
          </a:xfr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algn="ctr">
              <a:buNone/>
            </a:pPr>
            <a:r>
              <a:rPr lang="en-US" dirty="0" smtClean="0"/>
              <a:t>HYDROXYAPATITE</a:t>
            </a:r>
            <a:br>
              <a:rPr lang="en-US" dirty="0" smtClean="0"/>
            </a:br>
            <a:endParaRPr kumimoji="1" lang="en-US" dirty="0" smtClean="0"/>
          </a:p>
        </p:txBody>
      </p:sp>
      <p:pic>
        <p:nvPicPr>
          <p:cNvPr id="4" name="Content Placeholder 3" descr="http://www.networkmedical.co.uk/_images/ophthalmic_images/Hydroxyapatite_Implant.jpg"/>
          <p:cNvPicPr>
            <a:picLocks noGrp="1"/>
          </p:cNvPicPr>
          <p:nvPr>
            <p:ph idx="1"/>
          </p:nvPr>
        </p:nvPicPr>
        <p:blipFill rotWithShape="1">
          <a:blip r:embed="rId3" cstate="print">
            <a:extLst>
              <a:ext uri="{28A0092B-C50C-407E-A947-70E740481C1C}">
                <a14:useLocalDpi xmlns:a14="http://schemas.microsoft.com/office/drawing/2010/main" val="0"/>
              </a:ext>
            </a:extLst>
          </a:blip>
          <a:srcRect b="11634"/>
          <a:stretch/>
        </p:blipFill>
        <p:spPr bwMode="auto">
          <a:xfrm>
            <a:off x="1981200" y="1524000"/>
            <a:ext cx="5257800" cy="344523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53640926-AAD7-44D8-BBD7-CCE9431645EC}">
              <a14:shadowObscured xmlns:a14="http://schemas.microsoft.com/office/drawing/2010/main"/>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615</TotalTime>
  <Words>1033</Words>
  <Application>Microsoft Office PowerPoint</Application>
  <PresentationFormat>عرض على الشاشة (3:4)‏</PresentationFormat>
  <Paragraphs>78</Paragraphs>
  <Slides>10</Slides>
  <Notes>10</Notes>
  <HiddenSlides>0</HiddenSlides>
  <MMClips>0</MMClips>
  <ScaleCrop>false</ScaleCrop>
  <HeadingPairs>
    <vt:vector size="4" baseType="variant">
      <vt:variant>
        <vt:lpstr>نسق</vt:lpstr>
      </vt:variant>
      <vt:variant>
        <vt:i4>1</vt:i4>
      </vt:variant>
      <vt:variant>
        <vt:lpstr>عناوين الشرائح</vt:lpstr>
      </vt:variant>
      <vt:variant>
        <vt:i4>10</vt:i4>
      </vt:variant>
    </vt:vector>
  </HeadingPairs>
  <TitlesOfParts>
    <vt:vector size="11" baseType="lpstr">
      <vt:lpstr>1_Office Theme</vt:lpstr>
      <vt:lpstr>Artificial Eye and Visual Aids </vt:lpstr>
      <vt:lpstr>Anatomy of the Face</vt:lpstr>
      <vt:lpstr>Anatomy of the Face </vt:lpstr>
      <vt:lpstr>Anatomy of the Face</vt:lpstr>
      <vt:lpstr>Causes of the Eye and Facial Damage</vt:lpstr>
      <vt:lpstr>ARTIFICIAL EYES </vt:lpstr>
      <vt:lpstr>REMOVAL OF AN EYE </vt:lpstr>
      <vt:lpstr>Ocular prosthesis </vt:lpstr>
      <vt:lpstr>HYDROXYAPATITE </vt:lpstr>
      <vt:lpstr>Hydroxyapatite Ocular Implants (Bio-Eye Ocular Implant) </vt:lpstr>
    </vt:vector>
  </TitlesOfParts>
  <Company>School of IT&amp;EE, UNSW@ADFA, Australia</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1 - William Stallings, Data and Computer Communications, 8/e</dc:title>
  <dc:subject>Lecture Slides</dc:subject>
  <dc:creator>Dr Lawrie Brown</dc:creator>
  <cp:lastModifiedBy>مجموعة النفوذ</cp:lastModifiedBy>
  <cp:revision>78</cp:revision>
  <cp:lastPrinted>2006-04-28T04:45:02Z</cp:lastPrinted>
  <dcterms:created xsi:type="dcterms:W3CDTF">1999-09-03T12:49:47Z</dcterms:created>
  <dcterms:modified xsi:type="dcterms:W3CDTF">2015-10-13T16:34:46Z</dcterms:modified>
</cp:coreProperties>
</file>